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0.jpg" ContentType="image/jpg"/>
  <Override PartName="/ppt/notesSlides/notesSlide6.xml" ContentType="application/vnd.openxmlformats-officedocument.presentationml.notesSlide+xml"/>
  <Override PartName="/ppt/media/image19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495" r:id="rId5"/>
    <p:sldId id="506" r:id="rId6"/>
    <p:sldId id="298" r:id="rId7"/>
    <p:sldId id="487" r:id="rId8"/>
    <p:sldId id="384" r:id="rId9"/>
    <p:sldId id="498" r:id="rId10"/>
    <p:sldId id="496" r:id="rId11"/>
    <p:sldId id="395" r:id="rId12"/>
    <p:sldId id="557" r:id="rId13"/>
    <p:sldId id="305" r:id="rId14"/>
    <p:sldId id="550" r:id="rId15"/>
    <p:sldId id="299" r:id="rId16"/>
    <p:sldId id="340" r:id="rId17"/>
    <p:sldId id="482" r:id="rId18"/>
    <p:sldId id="886" r:id="rId19"/>
    <p:sldId id="887" r:id="rId20"/>
    <p:sldId id="878" r:id="rId21"/>
    <p:sldId id="884" r:id="rId22"/>
    <p:sldId id="879" r:id="rId23"/>
    <p:sldId id="880" r:id="rId24"/>
    <p:sldId id="881" r:id="rId25"/>
    <p:sldId id="882" r:id="rId26"/>
    <p:sldId id="883" r:id="rId27"/>
    <p:sldId id="843" r:id="rId28"/>
    <p:sldId id="835" r:id="rId29"/>
    <p:sldId id="874" r:id="rId30"/>
    <p:sldId id="836" r:id="rId31"/>
    <p:sldId id="875" r:id="rId32"/>
    <p:sldId id="838" r:id="rId33"/>
    <p:sldId id="888" r:id="rId34"/>
    <p:sldId id="889" r:id="rId35"/>
    <p:sldId id="893" r:id="rId36"/>
    <p:sldId id="890" r:id="rId37"/>
    <p:sldId id="891" r:id="rId38"/>
    <p:sldId id="855" r:id="rId39"/>
    <p:sldId id="856" r:id="rId40"/>
    <p:sldId id="870" r:id="rId41"/>
    <p:sldId id="864" r:id="rId42"/>
    <p:sldId id="271" r:id="rId43"/>
    <p:sldId id="282" r:id="rId44"/>
    <p:sldId id="37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Leonard" initials="CL" lastIdx="7" clrIdx="0">
    <p:extLst>
      <p:ext uri="{19B8F6BF-5375-455C-9EA6-DF929625EA0E}">
        <p15:presenceInfo xmlns:p15="http://schemas.microsoft.com/office/powerpoint/2012/main" userId="S-1-5-21-299269807-730475441-538272213-15503" providerId="AD"/>
      </p:ext>
    </p:extLst>
  </p:cmAuthor>
  <p:cmAuthor id="2" name="Andrew G. Smith" initials="AGS" lastIdx="1" clrIdx="1">
    <p:extLst>
      <p:ext uri="{19B8F6BF-5375-455C-9EA6-DF929625EA0E}">
        <p15:presenceInfo xmlns:p15="http://schemas.microsoft.com/office/powerpoint/2012/main" userId="S-1-5-21-299269807-730475441-538272213-93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78"/>
    <a:srgbClr val="EDEDED"/>
    <a:srgbClr val="007179"/>
    <a:srgbClr val="6AC3CD"/>
    <a:srgbClr val="CBD205"/>
    <a:srgbClr val="65B44F"/>
    <a:srgbClr val="EAE549"/>
    <a:srgbClr val="9FC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16510-24EE-491F-9EB8-4B750F53C173}" v="2" dt="2020-09-21T18:23:37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3429" autoAdjust="0"/>
  </p:normalViewPr>
  <p:slideViewPr>
    <p:cSldViewPr snapToGrid="0">
      <p:cViewPr varScale="1">
        <p:scale>
          <a:sx n="63" d="100"/>
          <a:sy n="63" d="100"/>
        </p:scale>
        <p:origin x="7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D8D8E-4A18-4C6C-8567-839A38D4FC63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D56A6-8708-4164-BB12-8A14C96A56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11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Cambiar</a:t>
            </a:r>
            <a:r>
              <a:rPr lang="en-US" dirty="0"/>
              <a:t> </a:t>
            </a:r>
            <a:r>
              <a:rPr lang="en-US" dirty="0" err="1"/>
              <a:t>idioma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69A1-15D4-42C4-BA7D-D53ABF512B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29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67268C6-FDFC-4376-86CC-C82134624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41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AB72243-D40C-4945-8ED0-6197531E7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3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000" dirty="0" err="1">
                <a:latin typeface="Arial" panose="020B0604020202020204" pitchFamily="34" charset="0"/>
                <a:cs typeface="Arial" panose="020B0604020202020204" pitchFamily="34" charset="0"/>
              </a:rPr>
              <a:t>Palavras</a:t>
            </a:r>
            <a:r>
              <a:rPr lang="es-CL" sz="1000" dirty="0">
                <a:latin typeface="Arial" panose="020B0604020202020204" pitchFamily="34" charset="0"/>
                <a:cs typeface="Arial" panose="020B0604020202020204" pitchFamily="34" charset="0"/>
              </a:rPr>
              <a:t> claves: </a:t>
            </a:r>
            <a:r>
              <a:rPr lang="es-CL" sz="100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s-C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000" dirty="0" err="1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es-C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000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s-CL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000" kern="0" dirty="0">
                <a:latin typeface="Arial" panose="020B0604020202020204" pitchFamily="34" charset="0"/>
                <a:cs typeface="Arial" panose="020B0604020202020204" pitchFamily="34" charset="0"/>
              </a:rPr>
              <a:t>Elija bien sus palabras-clave en inglés.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000" kern="0" dirty="0">
                <a:latin typeface="Arial" panose="020B0604020202020204" pitchFamily="34" charset="0"/>
                <a:cs typeface="Arial" panose="020B0604020202020204" pitchFamily="34" charset="0"/>
              </a:rPr>
              <a:t>Busque saber como el término que quiere buscar es más usado internacionalmente.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000" kern="0" dirty="0">
                <a:latin typeface="Arial" panose="020B0604020202020204" pitchFamily="34" charset="0"/>
                <a:cs typeface="Arial" panose="020B0604020202020204" pitchFamily="34" charset="0"/>
              </a:rPr>
              <a:t>Cuanto menos específico, más resultados, pero cuanto más específico, más resultados enfocados y de su interés aparecerán para que usted pueda leer y descargar.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000" b="1" kern="0" dirty="0">
                <a:latin typeface="Arial" panose="020B0604020202020204" pitchFamily="34" charset="0"/>
                <a:cs typeface="Arial" panose="020B0604020202020204" pitchFamily="34" charset="0"/>
              </a:rPr>
              <a:t>Voy a </a:t>
            </a:r>
            <a:r>
              <a:rPr lang="es-CL" sz="1000" b="0" kern="0" dirty="0">
                <a:latin typeface="Arial" panose="020B0604020202020204" pitchFamily="34" charset="0"/>
                <a:cs typeface="Arial" panose="020B0604020202020204" pitchFamily="34" charset="0"/>
              </a:rPr>
              <a:t>hacer un ejemplo utilizando la expresión </a:t>
            </a:r>
            <a:r>
              <a:rPr lang="es-CL" sz="100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s-C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000" dirty="0" err="1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es-C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000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s-CL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3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19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7D6335C-78EE-4BA7-8E4D-95C5FC85D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57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000" kern="0" dirty="0">
                <a:latin typeface="Arial" panose="020B0604020202020204" pitchFamily="34" charset="0"/>
                <a:cs typeface="Arial" panose="020B0604020202020204" pitchFamily="34" charset="0"/>
              </a:rPr>
              <a:t>Estés son los resultados de su búsqueda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000" dirty="0">
                <a:latin typeface="Arial" panose="020B0604020202020204" pitchFamily="34" charset="0"/>
                <a:cs typeface="Arial" pitchFamily="34" charset="0"/>
              </a:rPr>
              <a:t>Los resultados se clasifican por relevancia, pero pueden organizarse por fecha de publicación.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000" b="1" kern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826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32B6CD8-92C8-43B6-A134-F6FD43E75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09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22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4EC0452-E6A6-4AD1-AE45-2C6570A6D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L" sz="1000" kern="0" dirty="0">
                <a:latin typeface="Arial" panose="020B0604020202020204" pitchFamily="34" charset="0"/>
                <a:cs typeface="Arial" panose="020B0604020202020204" pitchFamily="34" charset="0"/>
              </a:rPr>
              <a:t>Ustedes pueden elegir se quieren ver solamente el contenido suscrito por su institución o el contenido </a:t>
            </a:r>
            <a:r>
              <a:rPr lang="es-ES" sz="1000" i="1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EarlyCite</a:t>
            </a:r>
            <a:r>
              <a:rPr lang="es-ES" sz="1000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 </a:t>
            </a:r>
            <a:r>
              <a:rPr lang="es-ES" sz="1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Contenido nuevo que todavía no fue publicado in ninguna revista, sin</a:t>
            </a:r>
            <a:endParaRPr lang="es-ES" sz="1000" b="1" kern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2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23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105E48C-F54E-4702-A2EC-9B05FC4C3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29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24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79F928F-C9E2-44AA-91B6-8C8910E2B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00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25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F855031-C456-4FAF-92A7-A82840512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155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287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26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4479399-422F-474D-8EBD-21F764959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9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27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1D24F38-C172-41D5-A46B-19C630114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19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28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C5A6AA1-2988-4EDB-A82A-73BFCE700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97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29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BBBAD3-0085-46A6-ABCD-6EFE15AD0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00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30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BBBAD3-0085-46A6-ABCD-6EFE15AD0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30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31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BBBAD3-0085-46A6-ABCD-6EFE15AD0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30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BBBAD3-0085-46A6-ABCD-6EFE15AD0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33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BBBAD3-0085-46A6-ABCD-6EFE15AD0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66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34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BBBAD3-0085-46A6-ABCD-6EFE15AD0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9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35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E9614C5-4909-4337-8AE3-28C76AD31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68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55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36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8D3996C-C91E-4873-B691-86F21C65B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355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37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38E0ACB-296A-46BB-ADCB-31CEB3638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0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C7192-2DFF-4A9E-BBBC-BD1A89C783C9}" type="slidenum">
              <a:rPr lang="en-GB" smtClean="0"/>
              <a:t>38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7B5CCC6-DE0E-4697-9322-3F411E4AB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90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9943-79D6-409D-A649-BEADBD6BA5C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288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70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61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2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451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5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4547B-F265-654C-BA61-E8311CB81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05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48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46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22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FFD6-887F-2947-9303-F5DA5EC6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BB93-2BDD-F143-AD58-942BB39B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3E6B7-E81A-B44A-8F61-E83A3A9B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5FF510-83D6-4ACC-948C-1E275C1F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EA73B7-2538-40E6-B5DE-334F2C19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3A727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E29AE38-0607-4464-B048-C18D7A8C9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675"/>
            <a:ext cx="10515600" cy="4648200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2400" b="1">
                <a:solidFill>
                  <a:srgbClr val="3A72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1800"/>
              </a:spcBef>
              <a:defRPr sz="2400" b="1">
                <a:solidFill>
                  <a:srgbClr val="7572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Bef>
                <a:spcPts val="1800"/>
              </a:spcBef>
              <a:defRPr sz="2400" b="1">
                <a:solidFill>
                  <a:srgbClr val="3A72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spcBef>
                <a:spcPts val="1800"/>
              </a:spcBef>
              <a:buNone/>
              <a:defRPr sz="2400" b="1">
                <a:solidFill>
                  <a:srgbClr val="7572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spcBef>
                <a:spcPts val="1800"/>
              </a:spcBef>
              <a:buNone/>
              <a:defRPr sz="2400" b="1">
                <a:solidFill>
                  <a:srgbClr val="3A72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642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80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71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25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70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69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5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14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93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FE1A4-D5D9-41FE-9FF4-4A8C4FD206E1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787E7-14FA-441D-B645-2C50E28CD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32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mailto:taragao@emerald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18" Type="http://schemas.openxmlformats.org/officeDocument/2006/relationships/image" Target="../media/image16.png"/><Relationship Id="rId3" Type="http://schemas.openxmlformats.org/officeDocument/2006/relationships/image" Target="../media/image20.png"/><Relationship Id="rId21" Type="http://schemas.openxmlformats.org/officeDocument/2006/relationships/image" Target="../media/image33.jpe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openxmlformats.org/officeDocument/2006/relationships/image" Target="../media/image15.png"/><Relationship Id="rId2" Type="http://schemas.openxmlformats.org/officeDocument/2006/relationships/image" Target="../media/image19.jpg"/><Relationship Id="rId16" Type="http://schemas.openxmlformats.org/officeDocument/2006/relationships/image" Target="../media/image32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5" Type="http://schemas.openxmlformats.org/officeDocument/2006/relationships/image" Target="../media/image14.png"/><Relationship Id="rId10" Type="http://schemas.openxmlformats.org/officeDocument/2006/relationships/image" Target="../media/image27.jpg"/><Relationship Id="rId19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hyperlink" Target="https://www.emerald.com/insight/publication/acronym/SDG" TargetMode="External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gif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hyperlink" Target="https://www.emeraldgrouppublishing.com/topics/sustainability-environment" TargetMode="External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eraldgrouppublishing.com/our-services/librarians/librarian-toolkit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emeraldlatinamerica" TargetMode="External"/><Relationship Id="rId5" Type="http://schemas.openxmlformats.org/officeDocument/2006/relationships/hyperlink" Target="https://www.youtube.com/user/EmeraldPublishing67/videos" TargetMode="External"/><Relationship Id="rId4" Type="http://schemas.openxmlformats.org/officeDocument/2006/relationships/hyperlink" Target="https://www.emeraldgrouppublishing.com/our-services/author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42"/>
          <a:stretch/>
        </p:blipFill>
        <p:spPr>
          <a:xfrm>
            <a:off x="8906998" y="1495562"/>
            <a:ext cx="2568869" cy="20613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3817A0-DF54-4E74-B1E0-109F449DC67C}"/>
              </a:ext>
            </a:extLst>
          </p:cNvPr>
          <p:cNvSpPr txBox="1">
            <a:spLocks/>
          </p:cNvSpPr>
          <p:nvPr/>
        </p:nvSpPr>
        <p:spPr>
          <a:xfrm>
            <a:off x="460710" y="188400"/>
            <a:ext cx="11270580" cy="1017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GB" sz="2500" b="1" dirty="0" err="1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Bem-vindos</a:t>
            </a:r>
            <a:r>
              <a:rPr lang="en-GB" sz="2500" b="1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 e </a:t>
            </a:r>
            <a:r>
              <a:rPr lang="en-GB" sz="2500" b="1" dirty="0" err="1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obrigada</a:t>
            </a:r>
            <a:r>
              <a:rPr lang="en-GB" sz="2500" b="1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 pela </a:t>
            </a:r>
            <a:r>
              <a:rPr lang="en-GB" sz="2500" b="1" dirty="0" err="1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participação</a:t>
            </a:r>
            <a:r>
              <a:rPr lang="en-GB" sz="2500" b="1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.  </a:t>
            </a:r>
          </a:p>
          <a:p>
            <a:pPr algn="l"/>
            <a:r>
              <a:rPr lang="en-GB" sz="2500" b="1" dirty="0" err="1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Começaremos</a:t>
            </a:r>
            <a:r>
              <a:rPr lang="en-GB" sz="2500" b="1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GB" sz="2500" b="1" dirty="0" err="1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em</a:t>
            </a:r>
            <a:r>
              <a:rPr lang="en-GB" sz="2500" b="1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GB" sz="2500" b="1" dirty="0" err="1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alguns</a:t>
            </a:r>
            <a:r>
              <a:rPr lang="en-GB" sz="2500" b="1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GB" sz="2500" b="1" dirty="0" err="1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minutos</a:t>
            </a:r>
            <a:r>
              <a:rPr lang="en-GB" sz="2500" b="1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 ...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FB2475C-F5F1-4DF8-A204-7002271DDDA8}"/>
              </a:ext>
            </a:extLst>
          </p:cNvPr>
          <p:cNvSpPr txBox="1">
            <a:spLocks/>
          </p:cNvSpPr>
          <p:nvPr/>
        </p:nvSpPr>
        <p:spPr>
          <a:xfrm>
            <a:off x="460710" y="1515632"/>
            <a:ext cx="8150991" cy="3957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 a </a:t>
            </a:r>
            <a:r>
              <a:rPr lang="en-GB" sz="1800" b="1" dirty="0">
                <a:solidFill>
                  <a:srgbClr val="00717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(1) seta </a:t>
            </a:r>
            <a:r>
              <a:rPr lang="en-GB" sz="1800" b="1" dirty="0" err="1">
                <a:solidFill>
                  <a:srgbClr val="00717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laranja</a:t>
            </a:r>
            <a:r>
              <a:rPr lang="en-GB" sz="1800" b="1" dirty="0">
                <a:solidFill>
                  <a:srgbClr val="00717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abrir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fechar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painel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 a </a:t>
            </a:r>
            <a:r>
              <a:rPr lang="en-GB" sz="1800" b="1" dirty="0">
                <a:solidFill>
                  <a:srgbClr val="00717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(2) </a:t>
            </a:r>
            <a:r>
              <a:rPr lang="en-GB" sz="1800" b="1" dirty="0" err="1">
                <a:solidFill>
                  <a:srgbClr val="00717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janela</a:t>
            </a:r>
            <a:r>
              <a:rPr lang="en-GB" sz="1800" b="1" dirty="0">
                <a:solidFill>
                  <a:srgbClr val="00717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questions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enviar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suas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perguntas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Teremos tempo para respostas tamb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 ao final da sessão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Todos os microfones estão </a:t>
            </a:r>
            <a:r>
              <a:rPr lang="pt-BR" sz="1800" b="1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desligados.</a:t>
            </a: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A apresentação será </a:t>
            </a:r>
            <a:r>
              <a:rPr lang="pt-BR" sz="1800" b="1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gravada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 e enviada pelo correio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.</a:t>
            </a: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Faremos um teste de áudio 10 minutos antes da apresentaç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ã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o começar.</a:t>
            </a: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Excelente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sessão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8E41A6-88FF-41FF-81A4-B7F1241B1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96" b="16061"/>
          <a:stretch/>
        </p:blipFill>
        <p:spPr>
          <a:xfrm>
            <a:off x="8906998" y="3685890"/>
            <a:ext cx="2568869" cy="15806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34DE47-5999-4C96-9DB4-C9E59F3AA172}"/>
              </a:ext>
            </a:extLst>
          </p:cNvPr>
          <p:cNvSpPr/>
          <p:nvPr/>
        </p:nvSpPr>
        <p:spPr>
          <a:xfrm>
            <a:off x="10126585" y="3744273"/>
            <a:ext cx="3581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71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en-US" sz="5400" b="1" cap="none" spc="0" dirty="0">
              <a:ln w="0"/>
              <a:solidFill>
                <a:srgbClr val="00717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7C82B-26A6-45A5-9438-87130BAAD970}"/>
              </a:ext>
            </a:extLst>
          </p:cNvPr>
          <p:cNvSpPr/>
          <p:nvPr/>
        </p:nvSpPr>
        <p:spPr>
          <a:xfrm>
            <a:off x="8482104" y="1322394"/>
            <a:ext cx="3581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71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1345325" y="552447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Tutilla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Aragão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Gerente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Relacionamento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  <a:hlinkClick r:id="rId4"/>
              </a:rPr>
              <a:t>taragao@emerald.com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74EC56-FB6E-4AFB-9741-6B55B81C4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34" y="5342368"/>
            <a:ext cx="856291" cy="98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6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8585" y="483042"/>
            <a:ext cx="10224717" cy="621025"/>
          </a:xfrm>
          <a:prstGeom prst="rect">
            <a:avLst/>
          </a:prstGeom>
        </p:spPr>
        <p:txBody>
          <a:bodyPr vert="horz" wrap="square" lIns="0" tIns="11515" rIns="0" bIns="0" rtlCol="0" anchor="ctr">
            <a:spAutoFit/>
          </a:bodyPr>
          <a:lstStyle/>
          <a:p>
            <a:pPr marL="11515">
              <a:spcBef>
                <a:spcPts val="91"/>
              </a:spcBef>
            </a:pPr>
            <a:r>
              <a:rPr lang="pt-BR" spc="-5" dirty="0">
                <a:solidFill>
                  <a:srgbClr val="0C7277"/>
                </a:solidFill>
                <a:latin typeface="Georgia"/>
                <a:cs typeface="Georgia"/>
              </a:rPr>
              <a:t>Títulos em destaque</a:t>
            </a:r>
            <a:endParaRPr dirty="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 flipV="1">
            <a:off x="588584" y="1200492"/>
            <a:ext cx="10374499" cy="48266"/>
          </a:xfrm>
          <a:custGeom>
            <a:avLst/>
            <a:gdLst/>
            <a:ahLst/>
            <a:cxnLst/>
            <a:rect l="l" t="t" r="r" b="b"/>
            <a:pathLst>
              <a:path w="8964295">
                <a:moveTo>
                  <a:pt x="0" y="0"/>
                </a:moveTo>
                <a:lnTo>
                  <a:pt x="8964002" y="0"/>
                </a:lnTo>
              </a:path>
            </a:pathLst>
          </a:custGeom>
          <a:ln w="3175">
            <a:solidFill>
              <a:srgbClr val="005355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9" name="object 29"/>
          <p:cNvSpPr/>
          <p:nvPr/>
        </p:nvSpPr>
        <p:spPr>
          <a:xfrm>
            <a:off x="4054868" y="2375491"/>
            <a:ext cx="938807" cy="1414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0" name="object 30"/>
          <p:cNvSpPr/>
          <p:nvPr/>
        </p:nvSpPr>
        <p:spPr>
          <a:xfrm>
            <a:off x="4045771" y="2385942"/>
            <a:ext cx="939123" cy="1414730"/>
          </a:xfrm>
          <a:custGeom>
            <a:avLst/>
            <a:gdLst/>
            <a:ahLst/>
            <a:cxnLst/>
            <a:rect l="l" t="t" r="r" b="b"/>
            <a:pathLst>
              <a:path w="1035685" h="1560195">
                <a:moveTo>
                  <a:pt x="0" y="1559940"/>
                </a:moveTo>
                <a:lnTo>
                  <a:pt x="1035342" y="1559940"/>
                </a:lnTo>
                <a:lnTo>
                  <a:pt x="1035342" y="0"/>
                </a:lnTo>
                <a:lnTo>
                  <a:pt x="0" y="0"/>
                </a:lnTo>
                <a:lnTo>
                  <a:pt x="0" y="155994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1" name="object 31"/>
          <p:cNvSpPr/>
          <p:nvPr/>
        </p:nvSpPr>
        <p:spPr>
          <a:xfrm>
            <a:off x="5637876" y="2367471"/>
            <a:ext cx="938815" cy="1414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2" name="object 32"/>
          <p:cNvSpPr/>
          <p:nvPr/>
        </p:nvSpPr>
        <p:spPr>
          <a:xfrm>
            <a:off x="2504576" y="2328043"/>
            <a:ext cx="938812" cy="1414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3" name="object 33"/>
          <p:cNvSpPr/>
          <p:nvPr/>
        </p:nvSpPr>
        <p:spPr>
          <a:xfrm>
            <a:off x="2494458" y="4449457"/>
            <a:ext cx="938812" cy="1414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4" name="object 34"/>
          <p:cNvSpPr/>
          <p:nvPr/>
        </p:nvSpPr>
        <p:spPr>
          <a:xfrm>
            <a:off x="7181445" y="2376925"/>
            <a:ext cx="938817" cy="1414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5" name="object 35"/>
          <p:cNvSpPr/>
          <p:nvPr/>
        </p:nvSpPr>
        <p:spPr>
          <a:xfrm>
            <a:off x="4003152" y="4448818"/>
            <a:ext cx="942553" cy="1419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7" name="object 37"/>
          <p:cNvSpPr/>
          <p:nvPr/>
        </p:nvSpPr>
        <p:spPr>
          <a:xfrm>
            <a:off x="5630208" y="4467345"/>
            <a:ext cx="942559" cy="14204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9" name="object 39"/>
          <p:cNvSpPr/>
          <p:nvPr/>
        </p:nvSpPr>
        <p:spPr>
          <a:xfrm>
            <a:off x="7131797" y="4439315"/>
            <a:ext cx="942559" cy="14507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41" name="object 41"/>
          <p:cNvSpPr txBox="1"/>
          <p:nvPr/>
        </p:nvSpPr>
        <p:spPr>
          <a:xfrm>
            <a:off x="2498501" y="3763616"/>
            <a:ext cx="1414730" cy="234765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 marR="4607">
              <a:spcBef>
                <a:spcPts val="91"/>
              </a:spcBef>
            </a:pPr>
            <a:r>
              <a:rPr sz="725" b="1" spc="-5" dirty="0">
                <a:solidFill>
                  <a:srgbClr val="231F20"/>
                </a:solidFill>
                <a:latin typeface="Museo Sans 700"/>
                <a:cs typeface="Museo Sans 700"/>
              </a:rPr>
              <a:t>Education, Migration </a:t>
            </a: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and </a:t>
            </a:r>
            <a:r>
              <a:rPr sz="725" b="1" spc="-5" dirty="0">
                <a:solidFill>
                  <a:srgbClr val="231F20"/>
                </a:solidFill>
                <a:latin typeface="Museo Sans 700"/>
                <a:cs typeface="Museo Sans 700"/>
              </a:rPr>
              <a:t>Family  Relations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499264" y="5899460"/>
            <a:ext cx="822236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Internet</a:t>
            </a:r>
            <a:r>
              <a:rPr sz="725" b="1" spc="-63" dirty="0">
                <a:solidFill>
                  <a:srgbClr val="231F20"/>
                </a:solidFill>
                <a:latin typeface="Museo Sans 700"/>
                <a:cs typeface="Museo Sans 700"/>
              </a:rPr>
              <a:t> </a:t>
            </a: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Oligopoly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12636" y="5927294"/>
            <a:ext cx="1003036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The century of</a:t>
            </a:r>
            <a:r>
              <a:rPr sz="725" b="1" spc="-68" dirty="0">
                <a:solidFill>
                  <a:srgbClr val="231F20"/>
                </a:solidFill>
                <a:latin typeface="Museo Sans 700"/>
                <a:cs typeface="Museo Sans 700"/>
              </a:rPr>
              <a:t> </a:t>
            </a: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science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17388" y="5918279"/>
            <a:ext cx="546427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725" b="1" spc="-5" dirty="0">
                <a:solidFill>
                  <a:srgbClr val="231F20"/>
                </a:solidFill>
                <a:latin typeface="Museo Sans 700"/>
                <a:cs typeface="Museo Sans 700"/>
              </a:rPr>
              <a:t>Evidenced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054868" y="3860002"/>
            <a:ext cx="1207445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Sexual Violence on</a:t>
            </a:r>
            <a:r>
              <a:rPr sz="725" b="1" spc="-73" dirty="0">
                <a:solidFill>
                  <a:srgbClr val="231F20"/>
                </a:solidFill>
                <a:latin typeface="Museo Sans 700"/>
                <a:cs typeface="Museo Sans 700"/>
              </a:rPr>
              <a:t> </a:t>
            </a:r>
            <a:r>
              <a:rPr sz="725" b="1" spc="-5" dirty="0">
                <a:solidFill>
                  <a:srgbClr val="231F20"/>
                </a:solidFill>
                <a:latin typeface="Museo Sans 700"/>
                <a:cs typeface="Museo Sans 700"/>
              </a:rPr>
              <a:t>Vampus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26747" y="3803044"/>
            <a:ext cx="997855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The Stalled</a:t>
            </a:r>
            <a:r>
              <a:rPr sz="725" b="1" spc="-41" dirty="0">
                <a:solidFill>
                  <a:srgbClr val="231F20"/>
                </a:solidFill>
                <a:latin typeface="Museo Sans 700"/>
                <a:cs typeface="Museo Sans 700"/>
              </a:rPr>
              <a:t> </a:t>
            </a:r>
            <a:r>
              <a:rPr sz="725" b="1" spc="-5" dirty="0">
                <a:solidFill>
                  <a:srgbClr val="231F20"/>
                </a:solidFill>
                <a:latin typeface="Museo Sans 700"/>
                <a:cs typeface="Museo Sans 700"/>
              </a:rPr>
              <a:t>Revolution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70714" y="3812500"/>
            <a:ext cx="494032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Corbynism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88584" y="1279404"/>
            <a:ext cx="4213460" cy="737070"/>
          </a:xfrm>
          <a:prstGeom prst="rect">
            <a:avLst/>
          </a:prstGeom>
        </p:spPr>
        <p:txBody>
          <a:bodyPr vert="horz" wrap="square" lIns="0" tIns="120342" rIns="0" bIns="0" rtlCol="0">
            <a:spAutoFit/>
          </a:bodyPr>
          <a:lstStyle/>
          <a:p>
            <a:pPr marL="11515">
              <a:lnSpc>
                <a:spcPts val="1614"/>
              </a:lnSpc>
              <a:spcBef>
                <a:spcPts val="95"/>
              </a:spcBef>
            </a:pPr>
            <a:r>
              <a:rPr lang="pt-BR" sz="1360" b="1" dirty="0">
                <a:solidFill>
                  <a:srgbClr val="231F20"/>
                </a:solidFill>
                <a:latin typeface="Museo Sans 700"/>
                <a:cs typeface="Museo Sans 700"/>
              </a:rPr>
              <a:t>Títulos premiados nos últimos dois anos e também citados por diversos meios de comunicação como Forbes, The Economist, BBC e The Huffington Post.</a:t>
            </a:r>
          </a:p>
        </p:txBody>
      </p:sp>
      <p:sp>
        <p:nvSpPr>
          <p:cNvPr id="50" name="object 50"/>
          <p:cNvSpPr/>
          <p:nvPr/>
        </p:nvSpPr>
        <p:spPr>
          <a:xfrm>
            <a:off x="4812163" y="2184011"/>
            <a:ext cx="365055" cy="421482"/>
          </a:xfrm>
          <a:custGeom>
            <a:avLst/>
            <a:gdLst/>
            <a:ahLst/>
            <a:cxnLst/>
            <a:rect l="l" t="t" r="r" b="b"/>
            <a:pathLst>
              <a:path w="402589" h="464819">
                <a:moveTo>
                  <a:pt x="201079" y="0"/>
                </a:moveTo>
                <a:lnTo>
                  <a:pt x="0" y="116103"/>
                </a:lnTo>
                <a:lnTo>
                  <a:pt x="0" y="348297"/>
                </a:lnTo>
                <a:lnTo>
                  <a:pt x="201079" y="464400"/>
                </a:lnTo>
                <a:lnTo>
                  <a:pt x="402170" y="348297"/>
                </a:lnTo>
                <a:lnTo>
                  <a:pt x="402170" y="116103"/>
                </a:lnTo>
                <a:lnTo>
                  <a:pt x="201079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51" name="object 51"/>
          <p:cNvSpPr txBox="1"/>
          <p:nvPr/>
        </p:nvSpPr>
        <p:spPr>
          <a:xfrm>
            <a:off x="5395802" y="2227595"/>
            <a:ext cx="264291" cy="109347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635" b="1" spc="-5" dirty="0">
                <a:solidFill>
                  <a:srgbClr val="FFFFFF"/>
                </a:solidFill>
                <a:latin typeface="Museo Sans 700"/>
                <a:cs typeface="Museo Sans 700"/>
              </a:rPr>
              <a:t>A</a:t>
            </a:r>
            <a:r>
              <a:rPr sz="635" b="1" dirty="0">
                <a:solidFill>
                  <a:srgbClr val="FFFFFF"/>
                </a:solidFill>
                <a:latin typeface="Museo Sans 700"/>
                <a:cs typeface="Museo Sans 700"/>
              </a:rPr>
              <a:t>ward</a:t>
            </a:r>
            <a:endParaRPr sz="635" dirty="0">
              <a:latin typeface="Museo Sans 700"/>
              <a:cs typeface="Museo Sans 70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876947" y="2291139"/>
            <a:ext cx="297686" cy="20706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lang="pt-BR" sz="635" b="1" dirty="0">
                <a:solidFill>
                  <a:srgbClr val="FFFFFF"/>
                </a:solidFill>
                <a:latin typeface="Museo Sans 700"/>
                <a:cs typeface="Museo Sans 700"/>
              </a:rPr>
              <a:t>Award W</a:t>
            </a:r>
            <a:r>
              <a:rPr sz="635" b="1" dirty="0">
                <a:solidFill>
                  <a:srgbClr val="FFFFFF"/>
                </a:solidFill>
                <a:latin typeface="Museo Sans 700"/>
                <a:cs typeface="Museo Sans 700"/>
              </a:rPr>
              <a:t>inner</a:t>
            </a:r>
            <a:endParaRPr sz="635" dirty="0">
              <a:latin typeface="Museo Sans 700"/>
              <a:cs typeface="Museo Sans 70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389300" y="2184011"/>
            <a:ext cx="365055" cy="421482"/>
          </a:xfrm>
          <a:custGeom>
            <a:avLst/>
            <a:gdLst/>
            <a:ahLst/>
            <a:cxnLst/>
            <a:rect l="l" t="t" r="r" b="b"/>
            <a:pathLst>
              <a:path w="402590" h="464819">
                <a:moveTo>
                  <a:pt x="201079" y="0"/>
                </a:moveTo>
                <a:lnTo>
                  <a:pt x="0" y="116103"/>
                </a:lnTo>
                <a:lnTo>
                  <a:pt x="0" y="348297"/>
                </a:lnTo>
                <a:lnTo>
                  <a:pt x="201079" y="464400"/>
                </a:lnTo>
                <a:lnTo>
                  <a:pt x="402170" y="348297"/>
                </a:lnTo>
                <a:lnTo>
                  <a:pt x="402170" y="116103"/>
                </a:lnTo>
                <a:lnTo>
                  <a:pt x="201079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54" name="object 54"/>
          <p:cNvSpPr txBox="1"/>
          <p:nvPr/>
        </p:nvSpPr>
        <p:spPr>
          <a:xfrm>
            <a:off x="6427516" y="2267022"/>
            <a:ext cx="297686" cy="184040"/>
          </a:xfrm>
          <a:prstGeom prst="rect">
            <a:avLst/>
          </a:prstGeom>
        </p:spPr>
        <p:txBody>
          <a:bodyPr vert="horz" wrap="square" lIns="0" tIns="27637" rIns="0" bIns="0" rtlCol="0">
            <a:spAutoFit/>
          </a:bodyPr>
          <a:lstStyle/>
          <a:p>
            <a:pPr marL="11515" marR="4607" indent="16698">
              <a:lnSpc>
                <a:spcPts val="635"/>
              </a:lnSpc>
              <a:spcBef>
                <a:spcPts val="218"/>
              </a:spcBef>
            </a:pPr>
            <a:r>
              <a:rPr sz="635" b="1" spc="-5" dirty="0">
                <a:solidFill>
                  <a:srgbClr val="FFFFFF"/>
                </a:solidFill>
                <a:latin typeface="Museo Sans 700"/>
                <a:cs typeface="Museo Sans 700"/>
              </a:rPr>
              <a:t>Award  </a:t>
            </a:r>
            <a:r>
              <a:rPr sz="635" b="1" dirty="0">
                <a:solidFill>
                  <a:srgbClr val="FFFFFF"/>
                </a:solidFill>
                <a:latin typeface="Museo Sans 700"/>
                <a:cs typeface="Museo Sans 700"/>
              </a:rPr>
              <a:t>Winner</a:t>
            </a:r>
            <a:endParaRPr sz="635" dirty="0">
              <a:latin typeface="Museo Sans 700"/>
              <a:cs typeface="Museo Sans 70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802045" y="4179322"/>
            <a:ext cx="365055" cy="421482"/>
          </a:xfrm>
          <a:custGeom>
            <a:avLst/>
            <a:gdLst/>
            <a:ahLst/>
            <a:cxnLst/>
            <a:rect l="l" t="t" r="r" b="b"/>
            <a:pathLst>
              <a:path w="402589" h="464820">
                <a:moveTo>
                  <a:pt x="201079" y="0"/>
                </a:moveTo>
                <a:lnTo>
                  <a:pt x="0" y="116103"/>
                </a:lnTo>
                <a:lnTo>
                  <a:pt x="0" y="348297"/>
                </a:lnTo>
                <a:lnTo>
                  <a:pt x="201079" y="464400"/>
                </a:lnTo>
                <a:lnTo>
                  <a:pt x="402170" y="348297"/>
                </a:lnTo>
                <a:lnTo>
                  <a:pt x="402170" y="116103"/>
                </a:lnTo>
                <a:lnTo>
                  <a:pt x="201079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56" name="object 56"/>
          <p:cNvSpPr txBox="1"/>
          <p:nvPr/>
        </p:nvSpPr>
        <p:spPr>
          <a:xfrm>
            <a:off x="4835584" y="4279506"/>
            <a:ext cx="297686" cy="184040"/>
          </a:xfrm>
          <a:prstGeom prst="rect">
            <a:avLst/>
          </a:prstGeom>
        </p:spPr>
        <p:txBody>
          <a:bodyPr vert="horz" wrap="square" lIns="0" tIns="27637" rIns="0" bIns="0" rtlCol="0">
            <a:spAutoFit/>
          </a:bodyPr>
          <a:lstStyle/>
          <a:p>
            <a:pPr marL="11515" marR="4607" indent="16698">
              <a:lnSpc>
                <a:spcPts val="635"/>
              </a:lnSpc>
              <a:spcBef>
                <a:spcPts val="218"/>
              </a:spcBef>
            </a:pPr>
            <a:r>
              <a:rPr sz="635" b="1" spc="-5" dirty="0">
                <a:solidFill>
                  <a:srgbClr val="FFFFFF"/>
                </a:solidFill>
                <a:latin typeface="Museo Sans 700"/>
                <a:cs typeface="Museo Sans 700"/>
              </a:rPr>
              <a:t>Award  </a:t>
            </a:r>
            <a:r>
              <a:rPr sz="635" b="1" dirty="0">
                <a:solidFill>
                  <a:srgbClr val="FFFFFF"/>
                </a:solidFill>
                <a:latin typeface="Museo Sans 700"/>
                <a:cs typeface="Museo Sans 700"/>
              </a:rPr>
              <a:t>Winner</a:t>
            </a:r>
            <a:endParaRPr sz="635" dirty="0">
              <a:latin typeface="Museo Sans 700"/>
              <a:cs typeface="Museo Sans 700"/>
            </a:endParaRPr>
          </a:p>
        </p:txBody>
      </p:sp>
      <p:sp>
        <p:nvSpPr>
          <p:cNvPr id="57" name="object 30">
            <a:extLst>
              <a:ext uri="{FF2B5EF4-FFF2-40B4-BE49-F238E27FC236}">
                <a16:creationId xmlns:a16="http://schemas.microsoft.com/office/drawing/2014/main" id="{D3B69B21-893D-41F0-8B86-EA1D1DEC3A52}"/>
              </a:ext>
            </a:extLst>
          </p:cNvPr>
          <p:cNvSpPr txBox="1"/>
          <p:nvPr/>
        </p:nvSpPr>
        <p:spPr>
          <a:xfrm>
            <a:off x="985097" y="3860002"/>
            <a:ext cx="1041615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 marR="4607">
              <a:spcBef>
                <a:spcPts val="91"/>
              </a:spcBef>
            </a:pPr>
            <a:r>
              <a:rPr lang="pt-BR" sz="725" b="1" dirty="0">
                <a:solidFill>
                  <a:srgbClr val="231F20"/>
                </a:solidFill>
                <a:latin typeface="Museo Sans 700"/>
                <a:cs typeface="Museo Sans 700"/>
              </a:rPr>
              <a:t>Extreme Teaming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59" name="object 35">
            <a:extLst>
              <a:ext uri="{FF2B5EF4-FFF2-40B4-BE49-F238E27FC236}">
                <a16:creationId xmlns:a16="http://schemas.microsoft.com/office/drawing/2014/main" id="{33C0BA1A-D650-4F84-9195-A68338397A65}"/>
              </a:ext>
            </a:extLst>
          </p:cNvPr>
          <p:cNvSpPr txBox="1"/>
          <p:nvPr/>
        </p:nvSpPr>
        <p:spPr>
          <a:xfrm>
            <a:off x="873260" y="5942001"/>
            <a:ext cx="753142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725" b="1" spc="-5" dirty="0">
                <a:solidFill>
                  <a:srgbClr val="231F20"/>
                </a:solidFill>
                <a:latin typeface="Museo Sans 700"/>
                <a:cs typeface="Museo Sans 700"/>
              </a:rPr>
              <a:t>Broken </a:t>
            </a: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Pie</a:t>
            </a:r>
            <a:r>
              <a:rPr sz="725" b="1" spc="-54" dirty="0">
                <a:solidFill>
                  <a:srgbClr val="231F20"/>
                </a:solidFill>
                <a:latin typeface="Museo Sans 700"/>
                <a:cs typeface="Museo Sans 700"/>
              </a:rPr>
              <a:t> </a:t>
            </a: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Chart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60" name="object 40">
            <a:extLst>
              <a:ext uri="{FF2B5EF4-FFF2-40B4-BE49-F238E27FC236}">
                <a16:creationId xmlns:a16="http://schemas.microsoft.com/office/drawing/2014/main" id="{0E66F34A-3C5F-4316-B479-961B696795AD}"/>
              </a:ext>
            </a:extLst>
          </p:cNvPr>
          <p:cNvSpPr/>
          <p:nvPr/>
        </p:nvSpPr>
        <p:spPr>
          <a:xfrm>
            <a:off x="898763" y="4405091"/>
            <a:ext cx="938811" cy="14144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61" name="object 50">
            <a:extLst>
              <a:ext uri="{FF2B5EF4-FFF2-40B4-BE49-F238E27FC236}">
                <a16:creationId xmlns:a16="http://schemas.microsoft.com/office/drawing/2014/main" id="{2AB34EE8-8E52-4924-A8DC-D5A57015F837}"/>
              </a:ext>
            </a:extLst>
          </p:cNvPr>
          <p:cNvSpPr/>
          <p:nvPr/>
        </p:nvSpPr>
        <p:spPr>
          <a:xfrm>
            <a:off x="1661658" y="4268509"/>
            <a:ext cx="365055" cy="421482"/>
          </a:xfrm>
          <a:custGeom>
            <a:avLst/>
            <a:gdLst/>
            <a:ahLst/>
            <a:cxnLst/>
            <a:rect l="l" t="t" r="r" b="b"/>
            <a:pathLst>
              <a:path w="402589" h="464819">
                <a:moveTo>
                  <a:pt x="201079" y="0"/>
                </a:moveTo>
                <a:lnTo>
                  <a:pt x="0" y="116103"/>
                </a:lnTo>
                <a:lnTo>
                  <a:pt x="0" y="348297"/>
                </a:lnTo>
                <a:lnTo>
                  <a:pt x="201079" y="464400"/>
                </a:lnTo>
                <a:lnTo>
                  <a:pt x="402170" y="348297"/>
                </a:lnTo>
                <a:lnTo>
                  <a:pt x="402170" y="116103"/>
                </a:lnTo>
                <a:lnTo>
                  <a:pt x="201079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62" name="object 51">
            <a:extLst>
              <a:ext uri="{FF2B5EF4-FFF2-40B4-BE49-F238E27FC236}">
                <a16:creationId xmlns:a16="http://schemas.microsoft.com/office/drawing/2014/main" id="{54DB6411-B37A-4289-8254-9DED514A1CD4}"/>
              </a:ext>
            </a:extLst>
          </p:cNvPr>
          <p:cNvSpPr txBox="1"/>
          <p:nvPr/>
        </p:nvSpPr>
        <p:spPr>
          <a:xfrm>
            <a:off x="1695197" y="4368693"/>
            <a:ext cx="297686" cy="184040"/>
          </a:xfrm>
          <a:prstGeom prst="rect">
            <a:avLst/>
          </a:prstGeom>
        </p:spPr>
        <p:txBody>
          <a:bodyPr vert="horz" wrap="square" lIns="0" tIns="27637" rIns="0" bIns="0" rtlCol="0">
            <a:spAutoFit/>
          </a:bodyPr>
          <a:lstStyle/>
          <a:p>
            <a:pPr marL="11515" marR="4607" indent="16698">
              <a:lnSpc>
                <a:spcPts val="635"/>
              </a:lnSpc>
              <a:spcBef>
                <a:spcPts val="218"/>
              </a:spcBef>
            </a:pPr>
            <a:r>
              <a:rPr sz="635" b="1" spc="-5" dirty="0">
                <a:solidFill>
                  <a:srgbClr val="FFFFFF"/>
                </a:solidFill>
                <a:latin typeface="Museo Sans 700"/>
                <a:cs typeface="Museo Sans 700"/>
              </a:rPr>
              <a:t>Award  </a:t>
            </a:r>
            <a:r>
              <a:rPr sz="635" b="1" dirty="0">
                <a:solidFill>
                  <a:srgbClr val="FFFFFF"/>
                </a:solidFill>
                <a:latin typeface="Museo Sans 700"/>
                <a:cs typeface="Museo Sans 700"/>
              </a:rPr>
              <a:t>Winner</a:t>
            </a:r>
            <a:endParaRPr sz="635" dirty="0">
              <a:latin typeface="Museo Sans 700"/>
              <a:cs typeface="Museo Sans 700"/>
            </a:endParaRPr>
          </a:p>
        </p:txBody>
      </p:sp>
      <p:sp>
        <p:nvSpPr>
          <p:cNvPr id="63" name="object 32">
            <a:extLst>
              <a:ext uri="{FF2B5EF4-FFF2-40B4-BE49-F238E27FC236}">
                <a16:creationId xmlns:a16="http://schemas.microsoft.com/office/drawing/2014/main" id="{7A872373-E67D-4F75-B6CF-1F360221B312}"/>
              </a:ext>
            </a:extLst>
          </p:cNvPr>
          <p:cNvSpPr txBox="1"/>
          <p:nvPr/>
        </p:nvSpPr>
        <p:spPr>
          <a:xfrm>
            <a:off x="8633030" y="3895262"/>
            <a:ext cx="919545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Autonomous</a:t>
            </a:r>
            <a:r>
              <a:rPr sz="725" b="1" spc="-63" dirty="0">
                <a:solidFill>
                  <a:srgbClr val="231F20"/>
                </a:solidFill>
                <a:latin typeface="Museo Sans 700"/>
                <a:cs typeface="Museo Sans 700"/>
              </a:rPr>
              <a:t> </a:t>
            </a: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Driving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64" name="object 48">
            <a:extLst>
              <a:ext uri="{FF2B5EF4-FFF2-40B4-BE49-F238E27FC236}">
                <a16:creationId xmlns:a16="http://schemas.microsoft.com/office/drawing/2014/main" id="{50B2CDB8-48AE-41A9-ACB7-456EA292B74B}"/>
              </a:ext>
            </a:extLst>
          </p:cNvPr>
          <p:cNvSpPr/>
          <p:nvPr/>
        </p:nvSpPr>
        <p:spPr>
          <a:xfrm>
            <a:off x="8668661" y="2379874"/>
            <a:ext cx="942553" cy="1420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65" name="object 52">
            <a:extLst>
              <a:ext uri="{FF2B5EF4-FFF2-40B4-BE49-F238E27FC236}">
                <a16:creationId xmlns:a16="http://schemas.microsoft.com/office/drawing/2014/main" id="{96E87AA7-EE78-4C3E-ABA0-FC14C9488AED}"/>
              </a:ext>
            </a:extLst>
          </p:cNvPr>
          <p:cNvSpPr/>
          <p:nvPr/>
        </p:nvSpPr>
        <p:spPr>
          <a:xfrm>
            <a:off x="9427666" y="2183089"/>
            <a:ext cx="365055" cy="421482"/>
          </a:xfrm>
          <a:custGeom>
            <a:avLst/>
            <a:gdLst/>
            <a:ahLst/>
            <a:cxnLst/>
            <a:rect l="l" t="t" r="r" b="b"/>
            <a:pathLst>
              <a:path w="402589" h="464820">
                <a:moveTo>
                  <a:pt x="201079" y="0"/>
                </a:moveTo>
                <a:lnTo>
                  <a:pt x="0" y="116103"/>
                </a:lnTo>
                <a:lnTo>
                  <a:pt x="0" y="348297"/>
                </a:lnTo>
                <a:lnTo>
                  <a:pt x="201079" y="464400"/>
                </a:lnTo>
                <a:lnTo>
                  <a:pt x="402170" y="348297"/>
                </a:lnTo>
                <a:lnTo>
                  <a:pt x="402170" y="116103"/>
                </a:lnTo>
                <a:lnTo>
                  <a:pt x="201079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66" name="object 54">
            <a:extLst>
              <a:ext uri="{FF2B5EF4-FFF2-40B4-BE49-F238E27FC236}">
                <a16:creationId xmlns:a16="http://schemas.microsoft.com/office/drawing/2014/main" id="{AE6AAB23-C63E-46DB-A85E-7CC7F390072E}"/>
              </a:ext>
            </a:extLst>
          </p:cNvPr>
          <p:cNvSpPr txBox="1"/>
          <p:nvPr/>
        </p:nvSpPr>
        <p:spPr>
          <a:xfrm>
            <a:off x="9461207" y="2363886"/>
            <a:ext cx="297686" cy="109347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635" b="1" dirty="0">
                <a:solidFill>
                  <a:srgbClr val="FFFFFF"/>
                </a:solidFill>
                <a:latin typeface="Museo Sans 700"/>
                <a:cs typeface="Museo Sans 700"/>
              </a:rPr>
              <a:t>Winner</a:t>
            </a:r>
            <a:endParaRPr sz="635" dirty="0">
              <a:latin typeface="Museo Sans 700"/>
              <a:cs typeface="Museo Sans 700"/>
            </a:endParaRPr>
          </a:p>
        </p:txBody>
      </p:sp>
      <p:sp>
        <p:nvSpPr>
          <p:cNvPr id="68" name="object 37">
            <a:extLst>
              <a:ext uri="{FF2B5EF4-FFF2-40B4-BE49-F238E27FC236}">
                <a16:creationId xmlns:a16="http://schemas.microsoft.com/office/drawing/2014/main" id="{19B734B4-1421-4411-9C0A-165A2BC87B3C}"/>
              </a:ext>
            </a:extLst>
          </p:cNvPr>
          <p:cNvSpPr txBox="1"/>
          <p:nvPr/>
        </p:nvSpPr>
        <p:spPr>
          <a:xfrm>
            <a:off x="10254417" y="3926371"/>
            <a:ext cx="946033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>
              <a:spcBef>
                <a:spcPts val="91"/>
              </a:spcBef>
            </a:pP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Expand, </a:t>
            </a:r>
            <a:r>
              <a:rPr sz="725" b="1" spc="-5" dirty="0">
                <a:solidFill>
                  <a:srgbClr val="231F20"/>
                </a:solidFill>
                <a:latin typeface="Museo Sans 700"/>
                <a:cs typeface="Museo Sans 700"/>
              </a:rPr>
              <a:t>Grow,</a:t>
            </a:r>
            <a:r>
              <a:rPr sz="725" b="1" spc="-68" dirty="0">
                <a:solidFill>
                  <a:srgbClr val="231F20"/>
                </a:solidFill>
                <a:latin typeface="Museo Sans 700"/>
                <a:cs typeface="Museo Sans 700"/>
              </a:rPr>
              <a:t> </a:t>
            </a:r>
            <a:r>
              <a:rPr sz="725" b="1" dirty="0">
                <a:solidFill>
                  <a:srgbClr val="231F20"/>
                </a:solidFill>
                <a:latin typeface="Museo Sans 700"/>
                <a:cs typeface="Museo Sans 700"/>
              </a:rPr>
              <a:t>Thrive</a:t>
            </a:r>
            <a:endParaRPr sz="725" dirty="0">
              <a:latin typeface="Museo Sans 700"/>
              <a:cs typeface="Museo Sans 700"/>
            </a:endParaRPr>
          </a:p>
        </p:txBody>
      </p:sp>
      <p:sp>
        <p:nvSpPr>
          <p:cNvPr id="69" name="object 44">
            <a:extLst>
              <a:ext uri="{FF2B5EF4-FFF2-40B4-BE49-F238E27FC236}">
                <a16:creationId xmlns:a16="http://schemas.microsoft.com/office/drawing/2014/main" id="{9630E132-85ED-43CD-ACB6-6700B6003996}"/>
              </a:ext>
            </a:extLst>
          </p:cNvPr>
          <p:cNvSpPr/>
          <p:nvPr/>
        </p:nvSpPr>
        <p:spPr>
          <a:xfrm>
            <a:off x="10286894" y="2398614"/>
            <a:ext cx="938817" cy="14144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0" name="object 45">
            <a:extLst>
              <a:ext uri="{FF2B5EF4-FFF2-40B4-BE49-F238E27FC236}">
                <a16:creationId xmlns:a16="http://schemas.microsoft.com/office/drawing/2014/main" id="{4A57C4BD-210C-49D4-AE08-7227A66A9B68}"/>
              </a:ext>
            </a:extLst>
          </p:cNvPr>
          <p:cNvSpPr/>
          <p:nvPr/>
        </p:nvSpPr>
        <p:spPr>
          <a:xfrm>
            <a:off x="10314798" y="4454038"/>
            <a:ext cx="938817" cy="14145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1" name="object 55">
            <a:extLst>
              <a:ext uri="{FF2B5EF4-FFF2-40B4-BE49-F238E27FC236}">
                <a16:creationId xmlns:a16="http://schemas.microsoft.com/office/drawing/2014/main" id="{6C763F09-57B4-4701-8133-A49C10519DCD}"/>
              </a:ext>
            </a:extLst>
          </p:cNvPr>
          <p:cNvSpPr/>
          <p:nvPr/>
        </p:nvSpPr>
        <p:spPr>
          <a:xfrm>
            <a:off x="11043782" y="4198437"/>
            <a:ext cx="365055" cy="421482"/>
          </a:xfrm>
          <a:custGeom>
            <a:avLst/>
            <a:gdLst/>
            <a:ahLst/>
            <a:cxnLst/>
            <a:rect l="l" t="t" r="r" b="b"/>
            <a:pathLst>
              <a:path w="402590" h="464820">
                <a:moveTo>
                  <a:pt x="201079" y="0"/>
                </a:moveTo>
                <a:lnTo>
                  <a:pt x="0" y="116103"/>
                </a:lnTo>
                <a:lnTo>
                  <a:pt x="0" y="348297"/>
                </a:lnTo>
                <a:lnTo>
                  <a:pt x="201079" y="464400"/>
                </a:lnTo>
                <a:lnTo>
                  <a:pt x="402170" y="348297"/>
                </a:lnTo>
                <a:lnTo>
                  <a:pt x="402170" y="116103"/>
                </a:lnTo>
                <a:lnTo>
                  <a:pt x="201079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2" name="object 57">
            <a:extLst>
              <a:ext uri="{FF2B5EF4-FFF2-40B4-BE49-F238E27FC236}">
                <a16:creationId xmlns:a16="http://schemas.microsoft.com/office/drawing/2014/main" id="{5270A05D-D188-4A16-8B63-AD2BD87A2129}"/>
              </a:ext>
            </a:extLst>
          </p:cNvPr>
          <p:cNvSpPr/>
          <p:nvPr/>
        </p:nvSpPr>
        <p:spPr>
          <a:xfrm>
            <a:off x="11039590" y="2252879"/>
            <a:ext cx="365055" cy="421482"/>
          </a:xfrm>
          <a:custGeom>
            <a:avLst/>
            <a:gdLst/>
            <a:ahLst/>
            <a:cxnLst/>
            <a:rect l="l" t="t" r="r" b="b"/>
            <a:pathLst>
              <a:path w="402590" h="464819">
                <a:moveTo>
                  <a:pt x="201079" y="0"/>
                </a:moveTo>
                <a:lnTo>
                  <a:pt x="0" y="116103"/>
                </a:lnTo>
                <a:lnTo>
                  <a:pt x="0" y="348297"/>
                </a:lnTo>
                <a:lnTo>
                  <a:pt x="201079" y="464400"/>
                </a:lnTo>
                <a:lnTo>
                  <a:pt x="402170" y="348297"/>
                </a:lnTo>
                <a:lnTo>
                  <a:pt x="402170" y="116103"/>
                </a:lnTo>
                <a:lnTo>
                  <a:pt x="201079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3" name="object 58">
            <a:extLst>
              <a:ext uri="{FF2B5EF4-FFF2-40B4-BE49-F238E27FC236}">
                <a16:creationId xmlns:a16="http://schemas.microsoft.com/office/drawing/2014/main" id="{FAF638D9-F2A3-4FF7-AE3D-54EEC253D281}"/>
              </a:ext>
            </a:extLst>
          </p:cNvPr>
          <p:cNvSpPr txBox="1"/>
          <p:nvPr/>
        </p:nvSpPr>
        <p:spPr>
          <a:xfrm>
            <a:off x="11073128" y="2353063"/>
            <a:ext cx="297686" cy="184040"/>
          </a:xfrm>
          <a:prstGeom prst="rect">
            <a:avLst/>
          </a:prstGeom>
        </p:spPr>
        <p:txBody>
          <a:bodyPr vert="horz" wrap="square" lIns="0" tIns="27637" rIns="0" bIns="0" rtlCol="0">
            <a:spAutoFit/>
          </a:bodyPr>
          <a:lstStyle/>
          <a:p>
            <a:pPr marL="11515" marR="4607" indent="16698">
              <a:lnSpc>
                <a:spcPts val="635"/>
              </a:lnSpc>
              <a:spcBef>
                <a:spcPts val="218"/>
              </a:spcBef>
            </a:pPr>
            <a:r>
              <a:rPr sz="635" b="1" spc="-5" dirty="0">
                <a:solidFill>
                  <a:srgbClr val="FFFFFF"/>
                </a:solidFill>
                <a:latin typeface="Museo Sans 700"/>
                <a:cs typeface="Museo Sans 700"/>
              </a:rPr>
              <a:t>Award  </a:t>
            </a:r>
            <a:r>
              <a:rPr sz="635" b="1" dirty="0">
                <a:solidFill>
                  <a:srgbClr val="FFFFFF"/>
                </a:solidFill>
                <a:latin typeface="Museo Sans 700"/>
                <a:cs typeface="Museo Sans 700"/>
              </a:rPr>
              <a:t>Winner</a:t>
            </a:r>
            <a:endParaRPr sz="635" dirty="0">
              <a:latin typeface="Museo Sans 700"/>
              <a:cs typeface="Museo Sans 700"/>
            </a:endParaRPr>
          </a:p>
        </p:txBody>
      </p:sp>
      <p:sp>
        <p:nvSpPr>
          <p:cNvPr id="74" name="object 58">
            <a:extLst>
              <a:ext uri="{FF2B5EF4-FFF2-40B4-BE49-F238E27FC236}">
                <a16:creationId xmlns:a16="http://schemas.microsoft.com/office/drawing/2014/main" id="{80954519-6966-45E2-B724-31E84C16A8B3}"/>
              </a:ext>
            </a:extLst>
          </p:cNvPr>
          <p:cNvSpPr txBox="1"/>
          <p:nvPr/>
        </p:nvSpPr>
        <p:spPr>
          <a:xfrm>
            <a:off x="11095172" y="4291397"/>
            <a:ext cx="297686" cy="184040"/>
          </a:xfrm>
          <a:prstGeom prst="rect">
            <a:avLst/>
          </a:prstGeom>
        </p:spPr>
        <p:txBody>
          <a:bodyPr vert="horz" wrap="square" lIns="0" tIns="27637" rIns="0" bIns="0" rtlCol="0">
            <a:spAutoFit/>
          </a:bodyPr>
          <a:lstStyle/>
          <a:p>
            <a:pPr marL="11515" marR="4607" indent="16698">
              <a:lnSpc>
                <a:spcPts val="635"/>
              </a:lnSpc>
              <a:spcBef>
                <a:spcPts val="218"/>
              </a:spcBef>
            </a:pPr>
            <a:r>
              <a:rPr sz="635" b="1" spc="-5" dirty="0">
                <a:solidFill>
                  <a:srgbClr val="FFFFFF"/>
                </a:solidFill>
                <a:latin typeface="Museo Sans 700"/>
                <a:cs typeface="Museo Sans 700"/>
              </a:rPr>
              <a:t>Award  </a:t>
            </a:r>
            <a:r>
              <a:rPr sz="635" b="1" dirty="0">
                <a:solidFill>
                  <a:srgbClr val="FFFFFF"/>
                </a:solidFill>
                <a:latin typeface="Museo Sans 700"/>
                <a:cs typeface="Museo Sans 700"/>
              </a:rPr>
              <a:t>Winner</a:t>
            </a:r>
            <a:endParaRPr sz="635" dirty="0">
              <a:latin typeface="Museo Sans 700"/>
              <a:cs typeface="Museo Sans 70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4409697-D1F4-4AF7-B2BF-C3B21480116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639" t="31792" r="68806" b="56932"/>
          <a:stretch/>
        </p:blipFill>
        <p:spPr>
          <a:xfrm>
            <a:off x="8735660" y="4475433"/>
            <a:ext cx="961884" cy="1339743"/>
          </a:xfrm>
          <a:prstGeom prst="rect">
            <a:avLst/>
          </a:prstGeom>
        </p:spPr>
      </p:pic>
      <p:sp>
        <p:nvSpPr>
          <p:cNvPr id="78" name="object 45">
            <a:extLst>
              <a:ext uri="{FF2B5EF4-FFF2-40B4-BE49-F238E27FC236}">
                <a16:creationId xmlns:a16="http://schemas.microsoft.com/office/drawing/2014/main" id="{9D99E890-FECF-4659-9151-635C15CE23FA}"/>
              </a:ext>
            </a:extLst>
          </p:cNvPr>
          <p:cNvSpPr txBox="1"/>
          <p:nvPr/>
        </p:nvSpPr>
        <p:spPr>
          <a:xfrm>
            <a:off x="8506082" y="5871205"/>
            <a:ext cx="1383638" cy="12319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/>
          <a:p>
            <a:pPr marL="11515" algn="ctr">
              <a:spcBef>
                <a:spcPts val="91"/>
              </a:spcBef>
            </a:pPr>
            <a:r>
              <a:rPr lang="pt-BR" sz="725" b="1" dirty="0">
                <a:solidFill>
                  <a:srgbClr val="231F20"/>
                </a:solidFill>
                <a:latin typeface="Museo Sans 700"/>
                <a:cs typeface="Museo Sans 700"/>
              </a:rPr>
              <a:t>The Battle to do Good</a:t>
            </a:r>
            <a:endParaRPr sz="725" dirty="0">
              <a:latin typeface="Museo Sans 700"/>
              <a:cs typeface="Museo Sans 70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6EFB4EE-4269-4087-B301-52E8130610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078" t="45678" r="66094" b="22463"/>
          <a:stretch/>
        </p:blipFill>
        <p:spPr>
          <a:xfrm>
            <a:off x="6754355" y="1446634"/>
            <a:ext cx="484432" cy="461093"/>
          </a:xfrm>
          <a:prstGeom prst="rect">
            <a:avLst/>
          </a:prstGeom>
        </p:spPr>
      </p:pic>
      <p:pic>
        <p:nvPicPr>
          <p:cNvPr id="80" name="Picture 79" descr="A picture containing clipart, brass knucks&#10;&#10;Description generated with high confidence">
            <a:extLst>
              <a:ext uri="{FF2B5EF4-FFF2-40B4-BE49-F238E27FC236}">
                <a16:creationId xmlns:a16="http://schemas.microsoft.com/office/drawing/2014/main" id="{620A5893-E544-4BF9-B7FF-1828EA9DC5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63152" y="1520972"/>
            <a:ext cx="772078" cy="217204"/>
          </a:xfrm>
          <a:prstGeom prst="rect">
            <a:avLst/>
          </a:prstGeom>
        </p:spPr>
      </p:pic>
      <p:pic>
        <p:nvPicPr>
          <p:cNvPr id="81" name="Content Placeholder 5">
            <a:extLst>
              <a:ext uri="{FF2B5EF4-FFF2-40B4-BE49-F238E27FC236}">
                <a16:creationId xmlns:a16="http://schemas.microsoft.com/office/drawing/2014/main" id="{5DC690B9-3CE9-4F84-97E4-FBEEFF6914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8302056" y="1441780"/>
            <a:ext cx="749299" cy="32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5EAD005-6080-4DC5-9C9A-5A179D45BF0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59" y="1321423"/>
            <a:ext cx="718303" cy="6530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2" descr="https://proseawards.com/wp-content/uploads/2016/08/MedallionFinalBlue.png">
            <a:extLst>
              <a:ext uri="{FF2B5EF4-FFF2-40B4-BE49-F238E27FC236}">
                <a16:creationId xmlns:a16="http://schemas.microsoft.com/office/drawing/2014/main" id="{65179C32-B0AB-40B0-AD7E-4522F3093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143" y="1379433"/>
            <a:ext cx="528602" cy="5369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0BA31DD-63DD-49D3-8AAD-6C22729F8F6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22444" y="1361883"/>
            <a:ext cx="749383" cy="56203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E64EA31-8188-4E17-81C4-AA87B20624D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0" y="2306087"/>
            <a:ext cx="926804" cy="1421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7E5207-0DC0-47F4-8678-60ECF1DFB653}"/>
              </a:ext>
            </a:extLst>
          </p:cNvPr>
          <p:cNvSpPr/>
          <p:nvPr/>
        </p:nvSpPr>
        <p:spPr>
          <a:xfrm>
            <a:off x="-9064" y="0"/>
            <a:ext cx="12228259" cy="68783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 dirty="0">
              <a:latin typeface="Georgia" panose="02040502050405020303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50D0E1-2FDC-D548-8251-F891692A5740}"/>
              </a:ext>
            </a:extLst>
          </p:cNvPr>
          <p:cNvSpPr txBox="1">
            <a:spLocks/>
          </p:cNvSpPr>
          <p:nvPr/>
        </p:nvSpPr>
        <p:spPr>
          <a:xfrm>
            <a:off x="541168" y="344370"/>
            <a:ext cx="11265690" cy="826157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endParaRPr lang="en-GB" sz="4800" dirty="0">
              <a:solidFill>
                <a:srgbClr val="097077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AA9917D-6343-43BC-80D8-A161D137C4FF}"/>
              </a:ext>
            </a:extLst>
          </p:cNvPr>
          <p:cNvSpPr/>
          <p:nvPr/>
        </p:nvSpPr>
        <p:spPr>
          <a:xfrm flipV="1">
            <a:off x="639119" y="1216111"/>
            <a:ext cx="11167740" cy="72531"/>
          </a:xfrm>
          <a:custGeom>
            <a:avLst/>
            <a:gdLst/>
            <a:ahLst/>
            <a:cxnLst/>
            <a:rect l="l" t="t" r="r" b="b"/>
            <a:pathLst>
              <a:path w="8964295">
                <a:moveTo>
                  <a:pt x="0" y="0"/>
                </a:moveTo>
                <a:lnTo>
                  <a:pt x="8964002" y="0"/>
                </a:lnTo>
              </a:path>
            </a:pathLst>
          </a:custGeom>
          <a:ln w="3175">
            <a:solidFill>
              <a:srgbClr val="005355"/>
            </a:solidFill>
          </a:ln>
        </p:spPr>
        <p:txBody>
          <a:bodyPr wrap="square" lIns="0" tIns="0" rIns="0" bIns="0" rtlCol="0"/>
          <a:lstStyle/>
          <a:p>
            <a:endParaRPr sz="205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C5F0AD-D9E3-4EAC-B6EE-22F31486E176}"/>
              </a:ext>
            </a:extLst>
          </p:cNvPr>
          <p:cNvSpPr/>
          <p:nvPr/>
        </p:nvSpPr>
        <p:spPr>
          <a:xfrm>
            <a:off x="5822700" y="3568694"/>
            <a:ext cx="285656" cy="343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32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GB" sz="1632" dirty="0"/>
              <a:t> 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5F5CA1-DCE4-4EE6-96A5-4356658C4120}"/>
              </a:ext>
            </a:extLst>
          </p:cNvPr>
          <p:cNvSpPr txBox="1">
            <a:spLocks/>
          </p:cNvSpPr>
          <p:nvPr/>
        </p:nvSpPr>
        <p:spPr>
          <a:xfrm>
            <a:off x="541168" y="320574"/>
            <a:ext cx="11265690" cy="826157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en-GB" sz="4400" dirty="0" err="1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Atualidade</a:t>
            </a:r>
            <a:r>
              <a:rPr lang="en-GB" sz="4400" dirty="0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4400" dirty="0" err="1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variedade</a:t>
            </a:r>
            <a:r>
              <a:rPr lang="en-GB" sz="4400" dirty="0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temática</a:t>
            </a:r>
            <a:r>
              <a:rPr lang="en-GB" sz="4400" dirty="0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 </a:t>
            </a:r>
            <a:r>
              <a:rPr lang="en-GB" sz="4400" dirty="0" err="1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prêmios</a:t>
            </a:r>
            <a:endParaRPr lang="en-GB" sz="4400" dirty="0">
              <a:solidFill>
                <a:srgbClr val="007377"/>
              </a:solidFill>
              <a:latin typeface="Georgia" panose="020405020504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E14F3-125B-4FBF-9D02-4A98ED8E7531}"/>
              </a:ext>
            </a:extLst>
          </p:cNvPr>
          <p:cNvSpPr/>
          <p:nvPr/>
        </p:nvSpPr>
        <p:spPr>
          <a:xfrm>
            <a:off x="611374" y="1647280"/>
            <a:ext cx="4036767" cy="120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0942" indent="-310942">
              <a:buFont typeface="Arial" panose="020B0604020202020204" pitchFamily="34" charset="0"/>
              <a:buChar char="•"/>
            </a:pPr>
            <a:r>
              <a:rPr lang="en-GB" sz="1814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Série de eBooks dos </a:t>
            </a:r>
            <a:r>
              <a:rPr lang="en-GB" sz="1814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Objetivos</a:t>
            </a:r>
            <a:r>
              <a:rPr lang="en-GB" sz="1814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GB" sz="1814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Desenvolvimento</a:t>
            </a:r>
            <a:r>
              <a:rPr lang="en-GB" sz="1814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814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Sustent</a:t>
            </a:r>
            <a:r>
              <a:rPr lang="pt-BR" sz="1814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ável das Nações Unidas</a:t>
            </a:r>
            <a:endParaRPr lang="pt-BR" sz="1814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751AE8-B4E1-4F0A-901E-0ED969D837EB}"/>
              </a:ext>
            </a:extLst>
          </p:cNvPr>
          <p:cNvSpPr/>
          <p:nvPr/>
        </p:nvSpPr>
        <p:spPr>
          <a:xfrm>
            <a:off x="595779" y="2946177"/>
            <a:ext cx="3889278" cy="1488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0942" indent="-310942">
              <a:buFont typeface="Arial" panose="020B0604020202020204" pitchFamily="34" charset="0"/>
              <a:buChar char="•"/>
            </a:pP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Estudos de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gênero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questão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racial,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terceira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idade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deficiência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inclusão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popula</a:t>
            </a:r>
            <a:r>
              <a:rPr lang="pt-BR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ção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LGBTQ+,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direitos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humanos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imigração</a:t>
            </a:r>
            <a:endParaRPr lang="en-GB" sz="1814" u="sng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ctangle 18">
            <a:hlinkClick r:id="rId4"/>
            <a:extLst>
              <a:ext uri="{FF2B5EF4-FFF2-40B4-BE49-F238E27FC236}">
                <a16:creationId xmlns:a16="http://schemas.microsoft.com/office/drawing/2014/main" id="{5A353A35-9E47-4D3D-A123-7B94E7931E92}"/>
              </a:ext>
            </a:extLst>
          </p:cNvPr>
          <p:cNvSpPr/>
          <p:nvPr/>
        </p:nvSpPr>
        <p:spPr>
          <a:xfrm>
            <a:off x="563961" y="4623027"/>
            <a:ext cx="4098187" cy="1767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0942" indent="-310942">
              <a:buFont typeface="Arial" panose="020B0604020202020204" pitchFamily="34" charset="0"/>
              <a:buChar char="•"/>
            </a:pP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Sustentabilidade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meio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ambiente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combate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ao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desmatamento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mudanças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climáticas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governança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responsabilidade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social,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gestão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água</a:t>
            </a:r>
            <a:r>
              <a:rPr lang="en-GB" sz="1814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GB" sz="1814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saneamento</a:t>
            </a:r>
            <a:endParaRPr lang="en-GB" sz="1814" u="sng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FC919B44-BC62-4183-BBE8-FE23DDCE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84" y="1769430"/>
            <a:ext cx="1485232" cy="22957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FA9AAAE9-C2DD-44E8-BB42-740B31FD1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38" y="1800463"/>
            <a:ext cx="1485233" cy="220631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6E3D6A7-DEB7-4720-8C78-90660BDCBC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2" y="4214949"/>
            <a:ext cx="1484496" cy="22289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BFF2C2A-1FD5-4EE3-A6E5-A9502781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213" y="4214950"/>
            <a:ext cx="1438000" cy="22159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Jacket Image">
            <a:extLst>
              <a:ext uri="{FF2B5EF4-FFF2-40B4-BE49-F238E27FC236}">
                <a16:creationId xmlns:a16="http://schemas.microsoft.com/office/drawing/2014/main" id="{0CB415A8-9746-4829-9B3E-10ED904C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84" y="4211449"/>
            <a:ext cx="1501348" cy="23000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Jacket Image">
            <a:extLst>
              <a:ext uri="{FF2B5EF4-FFF2-40B4-BE49-F238E27FC236}">
                <a16:creationId xmlns:a16="http://schemas.microsoft.com/office/drawing/2014/main" id="{61328B60-EA48-4BC7-9D72-D8915F499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608" y="1827946"/>
            <a:ext cx="1454605" cy="21935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Jacket Image">
            <a:extLst>
              <a:ext uri="{FF2B5EF4-FFF2-40B4-BE49-F238E27FC236}">
                <a16:creationId xmlns:a16="http://schemas.microsoft.com/office/drawing/2014/main" id="{C9CFCFC5-741F-475B-8F2B-5C5D4B03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39" y="4211448"/>
            <a:ext cx="1501349" cy="226403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Jacket Image">
            <a:extLst>
              <a:ext uri="{FF2B5EF4-FFF2-40B4-BE49-F238E27FC236}">
                <a16:creationId xmlns:a16="http://schemas.microsoft.com/office/drawing/2014/main" id="{F2A64AFC-F9D2-4D4B-92E9-22F34A40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110" y="1827946"/>
            <a:ext cx="1482030" cy="22289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1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1019" y="557936"/>
            <a:ext cx="10224717" cy="621025"/>
          </a:xfrm>
          <a:prstGeom prst="rect">
            <a:avLst/>
          </a:prstGeom>
        </p:spPr>
        <p:txBody>
          <a:bodyPr vert="horz" wrap="square" lIns="0" tIns="11515" rIns="0" bIns="0" rtlCol="0" anchor="ctr">
            <a:spAutoFit/>
          </a:bodyPr>
          <a:lstStyle/>
          <a:p>
            <a:pPr marL="11515">
              <a:spcBef>
                <a:spcPts val="91"/>
              </a:spcBef>
            </a:pPr>
            <a:r>
              <a:rPr lang="pt-BR" dirty="0">
                <a:solidFill>
                  <a:srgbClr val="0C7277"/>
                </a:solidFill>
                <a:latin typeface="Georgia"/>
                <a:cs typeface="Georgia"/>
              </a:rPr>
              <a:t>Tópicos abordados</a:t>
            </a:r>
            <a:endParaRPr dirty="0">
              <a:latin typeface="Georgia"/>
              <a:cs typeface="Georgia"/>
            </a:endParaRPr>
          </a:p>
        </p:txBody>
      </p:sp>
      <p:sp>
        <p:nvSpPr>
          <p:cNvPr id="28" name="object 28"/>
          <p:cNvSpPr/>
          <p:nvPr/>
        </p:nvSpPr>
        <p:spPr>
          <a:xfrm flipV="1">
            <a:off x="536614" y="1396939"/>
            <a:ext cx="10881067" cy="79641"/>
          </a:xfrm>
          <a:custGeom>
            <a:avLst/>
            <a:gdLst/>
            <a:ahLst/>
            <a:cxnLst/>
            <a:rect l="l" t="t" r="r" b="b"/>
            <a:pathLst>
              <a:path w="8964295">
                <a:moveTo>
                  <a:pt x="0" y="0"/>
                </a:moveTo>
                <a:lnTo>
                  <a:pt x="8964002" y="0"/>
                </a:lnTo>
              </a:path>
            </a:pathLst>
          </a:custGeom>
          <a:ln w="3175">
            <a:solidFill>
              <a:srgbClr val="005355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0" name="object 30"/>
          <p:cNvSpPr txBox="1"/>
          <p:nvPr/>
        </p:nvSpPr>
        <p:spPr>
          <a:xfrm>
            <a:off x="1110594" y="2181814"/>
            <a:ext cx="3404319" cy="3289796"/>
          </a:xfrm>
          <a:prstGeom prst="rect">
            <a:avLst/>
          </a:prstGeom>
        </p:spPr>
        <p:txBody>
          <a:bodyPr vert="horz" wrap="square" lIns="0" tIns="57580" rIns="0" bIns="0" rtlCol="0">
            <a:spAutoFit/>
          </a:bodyPr>
          <a:lstStyle/>
          <a:p>
            <a:pPr marL="111700" indent="-100184">
              <a:spcBef>
                <a:spcPts val="45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Sociologia</a:t>
            </a:r>
            <a:endParaRPr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Estudos Étnicos e de Raça</a:t>
            </a:r>
            <a:endParaRPr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Educação Especial</a:t>
            </a:r>
            <a:endParaRPr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spc="-14" dirty="0">
                <a:solidFill>
                  <a:srgbClr val="231F20"/>
                </a:solidFill>
                <a:latin typeface="Museo Sans 300"/>
                <a:cs typeface="Museo Sans 300"/>
              </a:rPr>
              <a:t>Tecnologia e Aprendizagem</a:t>
            </a:r>
            <a:endParaRPr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Contabilidade &amp; Finanças</a:t>
            </a:r>
            <a:endParaRPr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Recursos Humanos</a:t>
            </a:r>
            <a:endParaRPr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spc="-5" dirty="0">
                <a:solidFill>
                  <a:srgbClr val="231F20"/>
                </a:solidFill>
                <a:latin typeface="Museo Sans 300"/>
                <a:cs typeface="Museo Sans 300"/>
              </a:rPr>
              <a:t>Marketing</a:t>
            </a:r>
            <a:endParaRPr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Relações Públicas</a:t>
            </a:r>
            <a:endParaRPr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Assistência Social</a:t>
            </a: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Negócios &amp; Estratégia</a:t>
            </a:r>
            <a:endParaRPr dirty="0">
              <a:latin typeface="Museo Sans 300"/>
              <a:cs typeface="Museo Sans 30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78096" y="2147579"/>
            <a:ext cx="2934044" cy="3289796"/>
          </a:xfrm>
          <a:prstGeom prst="rect">
            <a:avLst/>
          </a:prstGeom>
        </p:spPr>
        <p:txBody>
          <a:bodyPr vert="horz" wrap="square" lIns="0" tIns="57580" rIns="0" bIns="0" rtlCol="0">
            <a:spAutoFit/>
          </a:bodyPr>
          <a:lstStyle/>
          <a:p>
            <a:pPr marL="111700" indent="-100184">
              <a:spcBef>
                <a:spcPts val="45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spc="-5" dirty="0">
                <a:solidFill>
                  <a:srgbClr val="231F20"/>
                </a:solidFill>
                <a:latin typeface="Museo Sans 300"/>
                <a:cs typeface="Museo Sans 300"/>
              </a:rPr>
              <a:t>Metodologia de pesquisa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Biblioteconomia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spc="-5" dirty="0">
                <a:solidFill>
                  <a:srgbClr val="231F20"/>
                </a:solidFill>
                <a:latin typeface="Museo Sans 300"/>
                <a:cs typeface="Museo Sans 300"/>
              </a:rPr>
              <a:t>Estratégia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Gestão do Conhecimento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Políticas Públicas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spc="-18" dirty="0">
                <a:solidFill>
                  <a:srgbClr val="231F20"/>
                </a:solidFill>
                <a:latin typeface="Museo Sans 300"/>
                <a:cs typeface="Museo Sans 300"/>
              </a:rPr>
              <a:t>Turismo &amp; Lazer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spc="-5" dirty="0">
                <a:solidFill>
                  <a:srgbClr val="231F20"/>
                </a:solidFill>
                <a:latin typeface="Museo Sans 300"/>
                <a:cs typeface="Museo Sans 300"/>
              </a:rPr>
              <a:t>Economia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Logística</a:t>
            </a: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Gestão de Hotelaria</a:t>
            </a: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Gestão Ambiental</a:t>
            </a:r>
            <a:endParaRPr lang="pt-BR" dirty="0">
              <a:latin typeface="Museo Sans 300"/>
              <a:cs typeface="Museo Sans 30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68298" y="2166379"/>
            <a:ext cx="2984996" cy="3566795"/>
          </a:xfrm>
          <a:prstGeom prst="rect">
            <a:avLst/>
          </a:prstGeom>
        </p:spPr>
        <p:txBody>
          <a:bodyPr vert="horz" wrap="square" lIns="0" tIns="57580" rIns="0" bIns="0" rtlCol="0">
            <a:spAutoFit/>
          </a:bodyPr>
          <a:lstStyle/>
          <a:p>
            <a:pPr marL="111700" indent="-100184">
              <a:spcBef>
                <a:spcPts val="45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spc="-5" dirty="0">
                <a:solidFill>
                  <a:srgbClr val="231F20"/>
                </a:solidFill>
                <a:latin typeface="Museo Sans 300"/>
                <a:cs typeface="Museo Sans 300"/>
              </a:rPr>
              <a:t>Comunicação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Criminologia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Estudos Culturais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spc="-5" dirty="0">
                <a:solidFill>
                  <a:srgbClr val="231F20"/>
                </a:solidFill>
                <a:latin typeface="Museo Sans 300"/>
                <a:cs typeface="Museo Sans 300"/>
              </a:rPr>
              <a:t>Administração na Educação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Estudos de Gênero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Ensino Superior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Sociologia Médica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7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Saúde Mental</a:t>
            </a:r>
            <a:endParaRPr lang="pt-BR" dirty="0">
              <a:latin typeface="Museo Sans 300"/>
              <a:cs typeface="Museo Sans 300"/>
            </a:endParaRP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Mudanças Políticas &amp; Sociais</a:t>
            </a:r>
          </a:p>
          <a:p>
            <a:pPr marL="111700" indent="-100184">
              <a:spcBef>
                <a:spcPts val="363"/>
              </a:spcBef>
              <a:buClr>
                <a:srgbClr val="00B2BA"/>
              </a:buClr>
              <a:buChar char="•"/>
              <a:tabLst>
                <a:tab pos="112277" algn="l"/>
              </a:tabLst>
            </a:pPr>
            <a:r>
              <a:rPr lang="pt-BR" dirty="0">
                <a:solidFill>
                  <a:srgbClr val="231F20"/>
                </a:solidFill>
                <a:latin typeface="Museo Sans 300"/>
                <a:cs typeface="Museo Sans 300"/>
              </a:rPr>
              <a:t>Treinamento &amp; Desenvolvimento</a:t>
            </a:r>
            <a:endParaRPr lang="pt-BR" dirty="0">
              <a:latin typeface="Museo Sans 300"/>
              <a:cs typeface="Museo Sans 30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05647-CAC8-9643-B625-79B9EBD94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B0C87F7-907B-3946-AE0E-6171189F6DA2}"/>
              </a:ext>
            </a:extLst>
          </p:cNvPr>
          <p:cNvSpPr txBox="1">
            <a:spLocks/>
          </p:cNvSpPr>
          <p:nvPr/>
        </p:nvSpPr>
        <p:spPr>
          <a:xfrm>
            <a:off x="6386693" y="2691610"/>
            <a:ext cx="4768987" cy="1167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Georgia" charset="0"/>
              </a:rPr>
              <a:t>Plataforma</a:t>
            </a:r>
            <a:r>
              <a:rPr lang="en-US" sz="48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Georgia" charset="0"/>
              </a:rPr>
              <a:t> Emerald Insight</a:t>
            </a:r>
          </a:p>
        </p:txBody>
      </p:sp>
    </p:spTree>
    <p:extLst>
      <p:ext uri="{BB962C8B-B14F-4D97-AF65-F5344CB8AC3E}">
        <p14:creationId xmlns:p14="http://schemas.microsoft.com/office/powerpoint/2010/main" val="3882539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id="{3EC1AE85-0F78-4DF1-92D3-3B9C21C6D0EF}"/>
              </a:ext>
            </a:extLst>
          </p:cNvPr>
          <p:cNvSpPr/>
          <p:nvPr/>
        </p:nvSpPr>
        <p:spPr>
          <a:xfrm>
            <a:off x="0" y="-10349"/>
            <a:ext cx="12192000" cy="529996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20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05175" y="526086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AA1563A-F8D5-41B7-B945-5991427000E0}"/>
              </a:ext>
            </a:extLst>
          </p:cNvPr>
          <p:cNvSpPr txBox="1">
            <a:spLocks/>
          </p:cNvSpPr>
          <p:nvPr/>
        </p:nvSpPr>
        <p:spPr>
          <a:xfrm>
            <a:off x="418547" y="153089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dirty="0" err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Acesse</a:t>
            </a:r>
            <a:r>
              <a:rPr lang="es-ES" sz="40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: www.emerald.com/insight </a:t>
            </a:r>
            <a:endParaRPr lang="en-GB" sz="40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717BED-F2F6-49CE-AFED-199C24212914}"/>
              </a:ext>
            </a:extLst>
          </p:cNvPr>
          <p:cNvSpPr txBox="1"/>
          <p:nvPr/>
        </p:nvSpPr>
        <p:spPr>
          <a:xfrm>
            <a:off x="554804" y="1182815"/>
            <a:ext cx="53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F25048-A9BA-41E7-BCC0-6543CBED4BC1}"/>
              </a:ext>
            </a:extLst>
          </p:cNvPr>
          <p:cNvGrpSpPr/>
          <p:nvPr/>
        </p:nvGrpSpPr>
        <p:grpSpPr>
          <a:xfrm>
            <a:off x="6451979" y="4147142"/>
            <a:ext cx="5269955" cy="2338898"/>
            <a:chOff x="4918658" y="2071062"/>
            <a:chExt cx="6718537" cy="3053600"/>
          </a:xfrm>
        </p:grpSpPr>
        <p:sp>
          <p:nvSpPr>
            <p:cNvPr id="40" name="object 17">
              <a:extLst>
                <a:ext uri="{FF2B5EF4-FFF2-40B4-BE49-F238E27FC236}">
                  <a16:creationId xmlns:a16="http://schemas.microsoft.com/office/drawing/2014/main" id="{28730987-E733-4F6C-96D7-D504E0290FBE}"/>
                </a:ext>
              </a:extLst>
            </p:cNvPr>
            <p:cNvSpPr/>
            <p:nvPr/>
          </p:nvSpPr>
          <p:spPr>
            <a:xfrm>
              <a:off x="4918658" y="2071062"/>
              <a:ext cx="6718537" cy="3053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FF0503-C539-4943-A444-E46480862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6437" y="2220311"/>
              <a:ext cx="5131481" cy="241737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717BED-F2F6-49CE-AFED-199C24212914}"/>
              </a:ext>
            </a:extLst>
          </p:cNvPr>
          <p:cNvSpPr txBox="1"/>
          <p:nvPr/>
        </p:nvSpPr>
        <p:spPr>
          <a:xfrm>
            <a:off x="418547" y="1070694"/>
            <a:ext cx="742442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Plataforma intuitiva e de f</a:t>
            </a:r>
            <a:r>
              <a:rPr lang="en-US" sz="2400" dirty="0">
                <a:solidFill>
                  <a:schemeClr val="bg1"/>
                </a:solidFill>
              </a:rPr>
              <a:t>á</a:t>
            </a:r>
            <a:r>
              <a:rPr lang="pt-BR" sz="2400" dirty="0">
                <a:solidFill>
                  <a:schemeClr val="bg1"/>
                </a:solidFill>
              </a:rPr>
              <a:t>cil acesso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Sem restrições de downloads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Vers</a:t>
            </a:r>
            <a:r>
              <a:rPr lang="en-US" sz="2400" dirty="0">
                <a:solidFill>
                  <a:schemeClr val="bg1"/>
                </a:solidFill>
              </a:rPr>
              <a:t>õ</a:t>
            </a:r>
            <a:r>
              <a:rPr lang="pt-BR" sz="2400" dirty="0">
                <a:solidFill>
                  <a:schemeClr val="bg1"/>
                </a:solidFill>
              </a:rPr>
              <a:t>es HTML, PDF e ePub dispon</a:t>
            </a:r>
            <a:r>
              <a:rPr lang="en-US" sz="2400" dirty="0">
                <a:solidFill>
                  <a:schemeClr val="bg1"/>
                </a:solidFill>
              </a:rPr>
              <a:t>í</a:t>
            </a:r>
            <a:r>
              <a:rPr lang="pt-BR" sz="2400" dirty="0">
                <a:solidFill>
                  <a:schemeClr val="bg1"/>
                </a:solidFill>
              </a:rPr>
              <a:t>veis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Dispositivos móveis e computador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Acesso multiusuário para toda a instituição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Acesso a todos os conte</a:t>
            </a:r>
            <a:r>
              <a:rPr lang="en-US" sz="2400" dirty="0">
                <a:solidFill>
                  <a:schemeClr val="bg1"/>
                </a:solidFill>
              </a:rPr>
              <a:t>ú</a:t>
            </a:r>
            <a:r>
              <a:rPr lang="pt-BR" sz="2400" dirty="0">
                <a:solidFill>
                  <a:schemeClr val="bg1"/>
                </a:solidFill>
              </a:rPr>
              <a:t>dos de forma integrada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Acesso </a:t>
            </a:r>
            <a:r>
              <a:rPr lang="en-US" sz="2400" dirty="0" err="1">
                <a:solidFill>
                  <a:schemeClr val="bg1"/>
                </a:solidFill>
              </a:rPr>
              <a:t>personalizado</a:t>
            </a:r>
            <a:endParaRPr lang="es-E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49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D72EE-2B90-4086-954E-60D197585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4" y="1178256"/>
            <a:ext cx="11805257" cy="4889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4142CE-F60B-4A00-91AC-F0F00C1218B8}"/>
              </a:ext>
            </a:extLst>
          </p:cNvPr>
          <p:cNvSpPr txBox="1">
            <a:spLocks/>
          </p:cNvSpPr>
          <p:nvPr/>
        </p:nvSpPr>
        <p:spPr>
          <a:xfrm>
            <a:off x="226839" y="4642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Página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inicial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AD0F01-E737-4D25-B7E5-F8B5EDF1365C}"/>
              </a:ext>
            </a:extLst>
          </p:cNvPr>
          <p:cNvSpPr/>
          <p:nvPr/>
        </p:nvSpPr>
        <p:spPr>
          <a:xfrm>
            <a:off x="11172825" y="1285503"/>
            <a:ext cx="792336" cy="362532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654739D-B75E-4D8F-B2E3-46033DE43931}"/>
              </a:ext>
            </a:extLst>
          </p:cNvPr>
          <p:cNvSpPr txBox="1"/>
          <p:nvPr/>
        </p:nvSpPr>
        <p:spPr>
          <a:xfrm>
            <a:off x="10460978" y="1878867"/>
            <a:ext cx="1423693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Acesse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sua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área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pessoal</a:t>
            </a:r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97370-0080-43C6-8F29-5D518710C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16" y="1070807"/>
            <a:ext cx="11495314" cy="48569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E0D4C36-FA0F-4F27-83FD-FFF88B684846}"/>
              </a:ext>
            </a:extLst>
          </p:cNvPr>
          <p:cNvSpPr txBox="1">
            <a:spLocks/>
          </p:cNvSpPr>
          <p:nvPr/>
        </p:nvSpPr>
        <p:spPr>
          <a:xfrm>
            <a:off x="226839" y="96082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50B3F4-6CD1-44ED-B863-A4826A5B1CD1}"/>
              </a:ext>
            </a:extLst>
          </p:cNvPr>
          <p:cNvSpPr txBox="1">
            <a:spLocks/>
          </p:cNvSpPr>
          <p:nvPr/>
        </p:nvSpPr>
        <p:spPr>
          <a:xfrm>
            <a:off x="379239" y="-14408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i="1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80825-AC77-4318-A139-3120C73F01AF}"/>
              </a:ext>
            </a:extLst>
          </p:cNvPr>
          <p:cNvSpPr/>
          <p:nvPr/>
        </p:nvSpPr>
        <p:spPr>
          <a:xfrm>
            <a:off x="4190703" y="2293293"/>
            <a:ext cx="3736020" cy="3578499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8FD3495-9ADB-4B99-A71A-C04B8C23D77A}"/>
              </a:ext>
            </a:extLst>
          </p:cNvPr>
          <p:cNvSpPr txBox="1"/>
          <p:nvPr/>
        </p:nvSpPr>
        <p:spPr>
          <a:xfrm>
            <a:off x="7926723" y="5233696"/>
            <a:ext cx="1852409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Acesse sua conta pessoal adicionando seu email e senha</a:t>
            </a:r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A0E95D-6998-4DC8-8E78-2F512AFB9E6E}"/>
              </a:ext>
            </a:extLst>
          </p:cNvPr>
          <p:cNvSpPr txBox="1"/>
          <p:nvPr/>
        </p:nvSpPr>
        <p:spPr>
          <a:xfrm>
            <a:off x="5463243" y="530847"/>
            <a:ext cx="4177980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Existem dois níveis de reconhecimento: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Computador autorizado pela sua instituição 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Seu registro pessoal</a:t>
            </a:r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BA6C91-6B52-48C0-BD27-C45C124B20F1}"/>
              </a:ext>
            </a:extLst>
          </p:cNvPr>
          <p:cNvSpPr txBox="1"/>
          <p:nvPr/>
        </p:nvSpPr>
        <p:spPr>
          <a:xfrm>
            <a:off x="5463243" y="1294422"/>
            <a:ext cx="4177980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possível acessar o conteúdo assinado por sua instituição sem ter um registro, mas você não terá uma experiência de pesquisa personalizada</a:t>
            </a:r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5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A560A-C417-4354-A532-128415001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9" y="1100879"/>
            <a:ext cx="11754454" cy="5162815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4228A15B-5CEF-498F-805D-81FAF294DBC1}"/>
              </a:ext>
            </a:extLst>
          </p:cNvPr>
          <p:cNvSpPr txBox="1"/>
          <p:nvPr/>
        </p:nvSpPr>
        <p:spPr>
          <a:xfrm>
            <a:off x="1468849" y="2054560"/>
            <a:ext cx="2665792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Escolha</a:t>
            </a:r>
            <a:r>
              <a:rPr lang="es-CL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palavras</a:t>
            </a:r>
            <a:r>
              <a:rPr lang="es-CL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-chave em </a:t>
            </a:r>
            <a:r>
              <a:rPr lang="es-CL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inglês</a:t>
            </a:r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8780B-BBF0-4D94-BB00-1FC264912D8D}"/>
              </a:ext>
            </a:extLst>
          </p:cNvPr>
          <p:cNvSpPr txBox="1"/>
          <p:nvPr/>
        </p:nvSpPr>
        <p:spPr>
          <a:xfrm>
            <a:off x="1468851" y="3352014"/>
            <a:ext cx="2665793" cy="1015663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Quanto menos específico, mais resultados, mas quanto mais específico, mais resultados serão do seu interesse para você ler e fazer o download.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056B6-DF3A-4F06-90E6-24BAD5ED3D6F}"/>
              </a:ext>
            </a:extLst>
          </p:cNvPr>
          <p:cNvSpPr txBox="1"/>
          <p:nvPr/>
        </p:nvSpPr>
        <p:spPr>
          <a:xfrm>
            <a:off x="1468851" y="2602114"/>
            <a:ext cx="2665791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Saiba como o termo que você deseja pesquisar é mais usado internacionalmente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E96145A-06A0-4F68-A400-DD69EB8D4A98}"/>
              </a:ext>
            </a:extLst>
          </p:cNvPr>
          <p:cNvSpPr txBox="1"/>
          <p:nvPr/>
        </p:nvSpPr>
        <p:spPr>
          <a:xfrm>
            <a:off x="7727037" y="2786780"/>
            <a:ext cx="2892758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campo de pesquisa rápida está na página inicial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348A69-4962-4044-A4D9-CB26CAD1A321}"/>
              </a:ext>
            </a:extLst>
          </p:cNvPr>
          <p:cNvSpPr txBox="1">
            <a:spLocks/>
          </p:cNvSpPr>
          <p:nvPr/>
        </p:nvSpPr>
        <p:spPr>
          <a:xfrm>
            <a:off x="226839" y="-42801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Página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inicial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rápida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7B59152-AD0F-4118-9ACF-B427913D7929}"/>
              </a:ext>
            </a:extLst>
          </p:cNvPr>
          <p:cNvSpPr txBox="1"/>
          <p:nvPr/>
        </p:nvSpPr>
        <p:spPr>
          <a:xfrm>
            <a:off x="7727037" y="3429000"/>
            <a:ext cx="3154236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Digite sua(s) palavra(s) ou frase(s) na caixa de pesquisa e clique em</a:t>
            </a:r>
          </a:p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'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Search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 (Buscar)’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029E4F-E644-4BE9-BE62-75E93AE70E68}"/>
              </a:ext>
            </a:extLst>
          </p:cNvPr>
          <p:cNvSpPr/>
          <p:nvPr/>
        </p:nvSpPr>
        <p:spPr>
          <a:xfrm>
            <a:off x="2907337" y="5173528"/>
            <a:ext cx="6581465" cy="974725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67105D-EA06-4D93-989D-610C35856A1E}"/>
              </a:ext>
            </a:extLst>
          </p:cNvPr>
          <p:cNvSpPr txBox="1"/>
          <p:nvPr/>
        </p:nvSpPr>
        <p:spPr>
          <a:xfrm>
            <a:off x="6392338" y="4517906"/>
            <a:ext cx="3096464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Faremos uma pesquisa usando as palavras-chave: </a:t>
            </a:r>
          </a:p>
          <a:p>
            <a:pPr algn="ctr">
              <a:defRPr/>
            </a:pPr>
            <a:r>
              <a:rPr lang="es-ES" sz="1200" b="1" i="1" kern="0" dirty="0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s-ES" sz="1200" b="1" i="1" kern="0" dirty="0" err="1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</a:t>
            </a:r>
            <a:r>
              <a:rPr lang="es-ES" sz="1200" b="1" i="1" kern="0" dirty="0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200" b="1" i="1" kern="0" dirty="0" err="1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</a:t>
            </a:r>
            <a:r>
              <a:rPr lang="es-ES" sz="1200" b="1" i="1" kern="0" dirty="0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200" b="1" i="1" kern="0" dirty="0" err="1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200" b="1" i="1" kern="0" dirty="0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04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ADA729-F406-4DAB-8BA9-8B859F66EDC9}"/>
              </a:ext>
            </a:extLst>
          </p:cNvPr>
          <p:cNvSpPr txBox="1">
            <a:spLocks/>
          </p:cNvSpPr>
          <p:nvPr/>
        </p:nvSpPr>
        <p:spPr>
          <a:xfrm>
            <a:off x="226839" y="-42801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Página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inicial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rápida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580DB-D2F5-4AE5-ADCD-7AA8D7DE6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39" y="1071964"/>
            <a:ext cx="11785170" cy="52575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28AA7D-AF78-4935-953F-F618E3E6D3F5}"/>
              </a:ext>
            </a:extLst>
          </p:cNvPr>
          <p:cNvSpPr/>
          <p:nvPr/>
        </p:nvSpPr>
        <p:spPr>
          <a:xfrm>
            <a:off x="3429000" y="4219575"/>
            <a:ext cx="5295900" cy="1476376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952F9-2D76-49CA-AE4A-8BCF8AC9DCFD}"/>
              </a:ext>
            </a:extLst>
          </p:cNvPr>
          <p:cNvSpPr txBox="1"/>
          <p:nvPr/>
        </p:nvSpPr>
        <p:spPr>
          <a:xfrm>
            <a:off x="8724899" y="4212221"/>
            <a:ext cx="3202161" cy="1015663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Quando começamos a escrever a palavra </a:t>
            </a:r>
            <a:r>
              <a:rPr lang="es-ES" sz="1200" b="1" i="1" kern="0" dirty="0" err="1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</a:t>
            </a: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ferramenta me apresenta a opção de procurar revistas e livros que contenham a palavra buscada no título.</a:t>
            </a:r>
            <a:endParaRPr lang="es-ES" sz="1200" b="1" i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D4EAF-BD27-4CE9-A0A2-27A14B870CCB}"/>
              </a:ext>
            </a:extLst>
          </p:cNvPr>
          <p:cNvSpPr/>
          <p:nvPr/>
        </p:nvSpPr>
        <p:spPr>
          <a:xfrm>
            <a:off x="3429000" y="3819525"/>
            <a:ext cx="885825" cy="400050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9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EDBD-847E-43AD-965E-23E26E418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9" y="954283"/>
            <a:ext cx="11786206" cy="50167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3097745" y="4058299"/>
            <a:ext cx="6265330" cy="1075676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F74FD-8AE3-4FA6-BAD1-34AC45FE9CA0}"/>
              </a:ext>
            </a:extLst>
          </p:cNvPr>
          <p:cNvSpPr txBox="1"/>
          <p:nvPr/>
        </p:nvSpPr>
        <p:spPr>
          <a:xfrm>
            <a:off x="3097745" y="3399131"/>
            <a:ext cx="3096464" cy="830997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 agora vamos fazer uma pesquisa de conteúdo por então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continue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escrevendo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termo:</a:t>
            </a:r>
            <a:r>
              <a:rPr lang="es-ES" sz="1200" b="1" i="1" kern="0" dirty="0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“</a:t>
            </a:r>
            <a:r>
              <a:rPr lang="es-ES" sz="1200" b="1" i="1" kern="0" dirty="0" err="1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</a:t>
            </a:r>
            <a:r>
              <a:rPr lang="es-ES" sz="1200" b="1" i="1" kern="0" dirty="0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200" b="1" i="1" kern="0" dirty="0" err="1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</a:t>
            </a:r>
            <a:r>
              <a:rPr lang="es-ES" sz="1200" b="1" i="1" kern="0" dirty="0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200" b="1" i="1" kern="0" dirty="0" err="1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  <a:r>
              <a:rPr lang="es-ES" sz="1200" b="1" i="1" kern="0" dirty="0">
                <a:solidFill>
                  <a:srgbClr val="BFD3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F7216A-806D-4F14-B51E-46DCF9639EBA}"/>
              </a:ext>
            </a:extLst>
          </p:cNvPr>
          <p:cNvSpPr txBox="1">
            <a:spLocks/>
          </p:cNvSpPr>
          <p:nvPr/>
        </p:nvSpPr>
        <p:spPr>
          <a:xfrm>
            <a:off x="226839" y="0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rápida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298A8-5196-457B-A698-924D73968AA5}"/>
              </a:ext>
            </a:extLst>
          </p:cNvPr>
          <p:cNvSpPr txBox="1"/>
          <p:nvPr/>
        </p:nvSpPr>
        <p:spPr>
          <a:xfrm>
            <a:off x="3097745" y="5133975"/>
            <a:ext cx="3292691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expressão será pesquisada em todas as partes do trabalho, título, resumo ...</a:t>
            </a:r>
            <a:endParaRPr lang="es-ES" sz="1200" b="1" i="1" kern="0" dirty="0">
              <a:solidFill>
                <a:srgbClr val="BFD34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199961-C3E2-4D3F-B701-69826A17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C80CF84-1CDD-43B7-ABF5-4269F4A6D55E}"/>
              </a:ext>
            </a:extLst>
          </p:cNvPr>
          <p:cNvSpPr txBox="1">
            <a:spLocks/>
          </p:cNvSpPr>
          <p:nvPr/>
        </p:nvSpPr>
        <p:spPr>
          <a:xfrm>
            <a:off x="554804" y="51770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Agenda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23D17A4-5C73-4524-ACB6-FD28D685E23B}"/>
              </a:ext>
            </a:extLst>
          </p:cNvPr>
          <p:cNvSpPr txBox="1">
            <a:spLocks/>
          </p:cNvSpPr>
          <p:nvPr/>
        </p:nvSpPr>
        <p:spPr>
          <a:xfrm>
            <a:off x="539132" y="1494652"/>
            <a:ext cx="11113735" cy="2670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800"/>
              </a:spcBef>
              <a:buClr>
                <a:srgbClr val="007179"/>
              </a:buClr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  </a:t>
            </a:r>
          </a:p>
          <a:p>
            <a:pPr marL="514350" indent="-514350" algn="l">
              <a:lnSpc>
                <a:spcPct val="100000"/>
              </a:lnSpc>
              <a:spcBef>
                <a:spcPts val="1800"/>
              </a:spcBef>
              <a:buClr>
                <a:srgbClr val="007179"/>
              </a:buClr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Quem é a Emerald Publishing</a:t>
            </a:r>
          </a:p>
          <a:p>
            <a:pPr marL="514350" indent="-514350" algn="l">
              <a:lnSpc>
                <a:spcPct val="100000"/>
              </a:lnSpc>
              <a:spcBef>
                <a:spcPts val="1800"/>
              </a:spcBef>
              <a:buClr>
                <a:srgbClr val="007179"/>
              </a:buClr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eBooks</a:t>
            </a:r>
          </a:p>
          <a:p>
            <a:pPr marL="514350" indent="-514350" algn="l">
              <a:lnSpc>
                <a:spcPct val="100000"/>
              </a:lnSpc>
              <a:spcBef>
                <a:spcPts val="1800"/>
              </a:spcBef>
              <a:buClr>
                <a:srgbClr val="007179"/>
              </a:buClr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Emerald Insight</a:t>
            </a:r>
          </a:p>
          <a:p>
            <a:pPr marL="514350" indent="-514350" algn="l">
              <a:lnSpc>
                <a:spcPct val="100000"/>
              </a:lnSpc>
              <a:spcBef>
                <a:spcPts val="1800"/>
              </a:spcBef>
              <a:buClr>
                <a:srgbClr val="007179"/>
              </a:buClr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Recursos adicionais</a:t>
            </a:r>
          </a:p>
          <a:p>
            <a:pPr marL="514350" indent="-514350" algn="l">
              <a:lnSpc>
                <a:spcPct val="100000"/>
              </a:lnSpc>
              <a:spcBef>
                <a:spcPts val="1800"/>
              </a:spcBef>
              <a:buClr>
                <a:srgbClr val="007179"/>
              </a:buClr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charset="0"/>
              </a:rPr>
              <a:t>Perguntas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227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AAAC9-7533-48A4-A3AF-D58E3D26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88" y="1419098"/>
            <a:ext cx="11900512" cy="49342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F5F5A1-62BE-4652-AB22-02C65098B581}"/>
              </a:ext>
            </a:extLst>
          </p:cNvPr>
          <p:cNvSpPr/>
          <p:nvPr/>
        </p:nvSpPr>
        <p:spPr>
          <a:xfrm>
            <a:off x="8515614" y="2641764"/>
            <a:ext cx="2590536" cy="1504659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6D86E-61E9-4982-8CEC-630FF168F1AE}"/>
              </a:ext>
            </a:extLst>
          </p:cNvPr>
          <p:cNvSpPr txBox="1"/>
          <p:nvPr/>
        </p:nvSpPr>
        <p:spPr>
          <a:xfrm>
            <a:off x="8522430" y="1995433"/>
            <a:ext cx="2583719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Você pode classificar seus resultados por ordem cronológica ou de relevância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5FB12D-D1A9-4FDA-B48F-D761795F36EF}"/>
              </a:ext>
            </a:extLst>
          </p:cNvPr>
          <p:cNvSpPr txBox="1"/>
          <p:nvPr/>
        </p:nvSpPr>
        <p:spPr>
          <a:xfrm>
            <a:off x="99060" y="4146423"/>
            <a:ext cx="996315" cy="1277273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r>
              <a:rPr lang="pt-BR" sz="1100" dirty="0"/>
              <a:t>Lista de conteúdos disponíveis de acordo com os termos utilizados</a:t>
            </a:r>
            <a:endParaRPr lang="en-GB" sz="110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5A4B7622-6072-4255-926F-A70DBB500A1D}"/>
              </a:ext>
            </a:extLst>
          </p:cNvPr>
          <p:cNvSpPr/>
          <p:nvPr/>
        </p:nvSpPr>
        <p:spPr>
          <a:xfrm>
            <a:off x="1289686" y="2602605"/>
            <a:ext cx="112834" cy="4287967"/>
          </a:xfrm>
          <a:prstGeom prst="leftBrace">
            <a:avLst>
              <a:gd name="adj1" fmla="val 8333"/>
              <a:gd name="adj2" fmla="val 51067"/>
            </a:avLst>
          </a:prstGeom>
          <a:ln w="38100">
            <a:solidFill>
              <a:srgbClr val="CA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AB2125-3C50-41D0-83AE-0670E8BE4136}"/>
              </a:ext>
            </a:extLst>
          </p:cNvPr>
          <p:cNvSpPr txBox="1">
            <a:spLocks/>
          </p:cNvSpPr>
          <p:nvPr/>
        </p:nvSpPr>
        <p:spPr>
          <a:xfrm>
            <a:off x="226839" y="16072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F96B35-5751-444C-BC67-25BBC34AB1BD}"/>
              </a:ext>
            </a:extLst>
          </p:cNvPr>
          <p:cNvSpPr/>
          <p:nvPr/>
        </p:nvSpPr>
        <p:spPr>
          <a:xfrm>
            <a:off x="3494529" y="2805077"/>
            <a:ext cx="1231335" cy="275607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0A8475-0442-4F3A-860A-C4063073C6EF}"/>
              </a:ext>
            </a:extLst>
          </p:cNvPr>
          <p:cNvSpPr txBox="1"/>
          <p:nvPr/>
        </p:nvSpPr>
        <p:spPr>
          <a:xfrm>
            <a:off x="3494529" y="2335920"/>
            <a:ext cx="2295678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 de resultados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obtidos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CFC65-C884-4C00-890C-1100F6548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139"/>
            <a:ext cx="12228223" cy="65252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 flipV="1">
            <a:off x="1289746" y="2030655"/>
            <a:ext cx="1150454" cy="259493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09003-2F11-4ECE-8EEE-2949D3F42242}"/>
              </a:ext>
            </a:extLst>
          </p:cNvPr>
          <p:cNvSpPr txBox="1"/>
          <p:nvPr/>
        </p:nvSpPr>
        <p:spPr>
          <a:xfrm>
            <a:off x="6645418" y="2124650"/>
            <a:ext cx="2457450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Links de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acesso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rápido  (PDF,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ePub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HTML)</a:t>
            </a:r>
            <a:endParaRPr lang="es-ES" sz="1200" b="1" i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1A8975-AB17-4BEA-8BC3-ED23F9C36BB7}"/>
              </a:ext>
            </a:extLst>
          </p:cNvPr>
          <p:cNvSpPr/>
          <p:nvPr/>
        </p:nvSpPr>
        <p:spPr>
          <a:xfrm>
            <a:off x="1212111" y="2355483"/>
            <a:ext cx="578589" cy="223109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A930A-E390-4D9F-B524-D205A07B4A11}"/>
              </a:ext>
            </a:extLst>
          </p:cNvPr>
          <p:cNvSpPr txBox="1"/>
          <p:nvPr/>
        </p:nvSpPr>
        <p:spPr>
          <a:xfrm>
            <a:off x="261620" y="2357283"/>
            <a:ext cx="950491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 de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conteúdo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35ABFD-B8D8-41E6-B35F-67D6E4D7D09D}"/>
              </a:ext>
            </a:extLst>
          </p:cNvPr>
          <p:cNvSpPr/>
          <p:nvPr/>
        </p:nvSpPr>
        <p:spPr>
          <a:xfrm>
            <a:off x="1254976" y="3284475"/>
            <a:ext cx="2469299" cy="276515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8E959-8565-4679-A731-0C2AD03D0E75}"/>
              </a:ext>
            </a:extLst>
          </p:cNvPr>
          <p:cNvSpPr txBox="1"/>
          <p:nvPr/>
        </p:nvSpPr>
        <p:spPr>
          <a:xfrm>
            <a:off x="3724275" y="3283991"/>
            <a:ext cx="1150454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CAFBF0-1A3D-4883-B5C7-EC62A5069AEF}"/>
              </a:ext>
            </a:extLst>
          </p:cNvPr>
          <p:cNvSpPr txBox="1"/>
          <p:nvPr/>
        </p:nvSpPr>
        <p:spPr>
          <a:xfrm>
            <a:off x="1289746" y="1578516"/>
            <a:ext cx="2997774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 de acesso</a:t>
            </a:r>
          </a:p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(disponível / não disponível)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9E5C23-648F-4106-9889-B8EBC95D3AD8}"/>
              </a:ext>
            </a:extLst>
          </p:cNvPr>
          <p:cNvSpPr/>
          <p:nvPr/>
        </p:nvSpPr>
        <p:spPr>
          <a:xfrm>
            <a:off x="1254976" y="3623096"/>
            <a:ext cx="5313777" cy="459521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1336F8-6763-4E07-B81B-48EF88F35262}"/>
              </a:ext>
            </a:extLst>
          </p:cNvPr>
          <p:cNvSpPr txBox="1"/>
          <p:nvPr/>
        </p:nvSpPr>
        <p:spPr>
          <a:xfrm>
            <a:off x="6568753" y="3623096"/>
            <a:ext cx="1600726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Inicio do resumo</a:t>
            </a:r>
            <a:endParaRPr lang="es-ES" sz="1200" b="1" i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FB3B7B-A905-4F3E-969B-FB1ED93B0FDC}"/>
              </a:ext>
            </a:extLst>
          </p:cNvPr>
          <p:cNvSpPr/>
          <p:nvPr/>
        </p:nvSpPr>
        <p:spPr>
          <a:xfrm flipV="1">
            <a:off x="4768063" y="2303580"/>
            <a:ext cx="1800690" cy="311063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0576ED-2D76-4EB7-9BFC-9737106F8D9C}"/>
              </a:ext>
            </a:extLst>
          </p:cNvPr>
          <p:cNvSpPr txBox="1"/>
          <p:nvPr/>
        </p:nvSpPr>
        <p:spPr>
          <a:xfrm>
            <a:off x="4768063" y="2025904"/>
            <a:ext cx="1800690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de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publicação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FCF416-D58F-42A7-8685-11B7925F9C89}"/>
              </a:ext>
            </a:extLst>
          </p:cNvPr>
          <p:cNvSpPr/>
          <p:nvPr/>
        </p:nvSpPr>
        <p:spPr>
          <a:xfrm flipV="1">
            <a:off x="6645418" y="2578591"/>
            <a:ext cx="1150454" cy="555133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5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C0A79-AE85-4023-841D-EF8EB76A4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" y="1275204"/>
            <a:ext cx="12075299" cy="5239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8985884" y="1736422"/>
            <a:ext cx="2615565" cy="626300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09003-2F11-4ECE-8EEE-2949D3F42242}"/>
              </a:ext>
            </a:extLst>
          </p:cNvPr>
          <p:cNvSpPr txBox="1"/>
          <p:nvPr/>
        </p:nvSpPr>
        <p:spPr>
          <a:xfrm>
            <a:off x="5203025" y="1729769"/>
            <a:ext cx="3782859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Veja:</a:t>
            </a:r>
          </a:p>
          <a:p>
            <a:pPr>
              <a:defRPr/>
            </a:pP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Somente conteúdo assinado </a:t>
            </a:r>
          </a:p>
          <a:p>
            <a:pPr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Somente conteúdo em acesso aberto</a:t>
            </a:r>
            <a:endParaRPr lang="es-ES" sz="1200" b="1" i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2936B1-0C86-4046-8D8E-3C5AE8E8AFF4}"/>
              </a:ext>
            </a:extLst>
          </p:cNvPr>
          <p:cNvSpPr txBox="1">
            <a:spLocks/>
          </p:cNvSpPr>
          <p:nvPr/>
        </p:nvSpPr>
        <p:spPr>
          <a:xfrm>
            <a:off x="236999" y="37073"/>
            <a:ext cx="10185891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Refinar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F7C46E-30B7-48F0-A015-FB819992A86F}"/>
              </a:ext>
            </a:extLst>
          </p:cNvPr>
          <p:cNvSpPr txBox="1"/>
          <p:nvPr/>
        </p:nvSpPr>
        <p:spPr>
          <a:xfrm>
            <a:off x="5075389" y="2496321"/>
            <a:ext cx="3782859" cy="1092607"/>
          </a:xfrm>
          <a:prstGeom prst="rect">
            <a:avLst/>
          </a:prstGeom>
          <a:solidFill>
            <a:srgbClr val="FFD5CD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 ferramenta é muito importante porque, depois de clicar em </a:t>
            </a:r>
            <a:r>
              <a:rPr lang="es-ES" sz="1300" b="1" i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</a:t>
            </a:r>
            <a:r>
              <a:rPr lang="es-ES" sz="13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300" b="1" i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</a:t>
            </a:r>
            <a:r>
              <a:rPr lang="es-ES" sz="13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 </a:t>
            </a:r>
            <a:r>
              <a:rPr lang="es-ES" sz="1300" b="1" i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</a:t>
            </a:r>
            <a:r>
              <a:rPr lang="es-ES" sz="13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300" b="1" i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</a:t>
            </a:r>
            <a:r>
              <a:rPr lang="es-ES" sz="13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300" b="1" i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pt-B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você verá na tela de resultados apenas o conteúdo assinado por sua instituição.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s-ES" sz="13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E74A41-495B-43C9-8D67-2E14290D2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" y="1275204"/>
            <a:ext cx="12075299" cy="5239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8974245" y="2357894"/>
            <a:ext cx="3008205" cy="3944804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AA1EF-7D9D-42F4-B49F-4E76C9B83807}"/>
              </a:ext>
            </a:extLst>
          </p:cNvPr>
          <p:cNvSpPr txBox="1"/>
          <p:nvPr/>
        </p:nvSpPr>
        <p:spPr>
          <a:xfrm>
            <a:off x="6678567" y="2357894"/>
            <a:ext cx="2295678" cy="830997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Refine seus resultados usando os filtros: data de publicação e tipo de conteúdo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C99ABA-D031-4B18-BC90-C1554432872B}"/>
              </a:ext>
            </a:extLst>
          </p:cNvPr>
          <p:cNvSpPr txBox="1">
            <a:spLocks/>
          </p:cNvSpPr>
          <p:nvPr/>
        </p:nvSpPr>
        <p:spPr>
          <a:xfrm>
            <a:off x="226839" y="0"/>
            <a:ext cx="9865851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Refinar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24B49-A92B-4A55-91C9-9225C176D960}"/>
              </a:ext>
            </a:extLst>
          </p:cNvPr>
          <p:cNvSpPr txBox="1"/>
          <p:nvPr/>
        </p:nvSpPr>
        <p:spPr>
          <a:xfrm>
            <a:off x="6146631" y="4917966"/>
            <a:ext cx="2827614" cy="138499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 de conteúdo:</a:t>
            </a:r>
          </a:p>
          <a:p>
            <a:pPr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artigos de revistas</a:t>
            </a:r>
          </a:p>
          <a:p>
            <a:pPr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capítulos de livros</a:t>
            </a:r>
          </a:p>
          <a:p>
            <a:pPr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artigos EarlyCite (publicação preliminar)</a:t>
            </a:r>
          </a:p>
          <a:p>
            <a:pPr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estudos de caso</a:t>
            </a:r>
          </a:p>
          <a:p>
            <a:pPr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expert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briefing</a:t>
            </a:r>
          </a:p>
        </p:txBody>
      </p:sp>
    </p:spTree>
    <p:extLst>
      <p:ext uri="{BB962C8B-B14F-4D97-AF65-F5344CB8AC3E}">
        <p14:creationId xmlns:p14="http://schemas.microsoft.com/office/powerpoint/2010/main" val="94775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551502-27B7-4CB2-96D4-D5B22619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" y="1275204"/>
            <a:ext cx="12075299" cy="52398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2F5D66-0663-4DBB-A034-93B1D549C107}"/>
              </a:ext>
            </a:extLst>
          </p:cNvPr>
          <p:cNvSpPr/>
          <p:nvPr/>
        </p:nvSpPr>
        <p:spPr>
          <a:xfrm>
            <a:off x="226839" y="3759800"/>
            <a:ext cx="2392536" cy="676003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8C321-6EB0-4C18-BF14-93A0DF3C95CB}"/>
              </a:ext>
            </a:extLst>
          </p:cNvPr>
          <p:cNvSpPr txBox="1"/>
          <p:nvPr/>
        </p:nvSpPr>
        <p:spPr>
          <a:xfrm>
            <a:off x="2609215" y="3759800"/>
            <a:ext cx="2592706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Pressione o botão – </a:t>
            </a:r>
            <a:r>
              <a:rPr lang="pt-BR" sz="1200" i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view summary and detail </a:t>
            </a: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para ver o resumo completo, que inclui: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B7FCAD-F04F-45A9-BBE7-E1A78A90E265}"/>
              </a:ext>
            </a:extLst>
          </p:cNvPr>
          <p:cNvSpPr txBox="1">
            <a:spLocks/>
          </p:cNvSpPr>
          <p:nvPr/>
        </p:nvSpPr>
        <p:spPr>
          <a:xfrm>
            <a:off x="226839" y="0"/>
            <a:ext cx="10083021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Resumo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estruturado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E4037-E995-4FFF-B3B3-62F471B0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479" y="0"/>
            <a:ext cx="815412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3284772" y="2825733"/>
            <a:ext cx="4595149" cy="4032267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D2CB1-8BFB-4BFF-BB07-AA185FF801E3}"/>
              </a:ext>
            </a:extLst>
          </p:cNvPr>
          <p:cNvSpPr/>
          <p:nvPr/>
        </p:nvSpPr>
        <p:spPr>
          <a:xfrm>
            <a:off x="8044406" y="4354264"/>
            <a:ext cx="2995914" cy="1640541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D1488A-B48F-4C7F-917E-83846F7973D0}"/>
              </a:ext>
            </a:extLst>
          </p:cNvPr>
          <p:cNvSpPr/>
          <p:nvPr/>
        </p:nvSpPr>
        <p:spPr>
          <a:xfrm>
            <a:off x="8044406" y="2833692"/>
            <a:ext cx="2995914" cy="1421759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C8B0CA-52ED-4A9F-8FE6-8C2D7C954FB7}"/>
              </a:ext>
            </a:extLst>
          </p:cNvPr>
          <p:cNvSpPr txBox="1">
            <a:spLocks/>
          </p:cNvSpPr>
          <p:nvPr/>
        </p:nvSpPr>
        <p:spPr>
          <a:xfrm>
            <a:off x="226839" y="119612"/>
            <a:ext cx="10083021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Resumo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estruturado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E8D274-35BA-4FF6-AED9-1AA038B9A38A}"/>
              </a:ext>
            </a:extLst>
          </p:cNvPr>
          <p:cNvSpPr txBox="1"/>
          <p:nvPr/>
        </p:nvSpPr>
        <p:spPr>
          <a:xfrm>
            <a:off x="8044406" y="2556693"/>
            <a:ext cx="2229129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Detalhes</a:t>
            </a: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</a:t>
            </a:r>
            <a:r>
              <a:rPr lang="es-ES" sz="12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publicação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FFAAF4-817D-4C66-BB28-9A14D8D2D42A}"/>
              </a:ext>
            </a:extLst>
          </p:cNvPr>
          <p:cNvSpPr txBox="1"/>
          <p:nvPr/>
        </p:nvSpPr>
        <p:spPr>
          <a:xfrm>
            <a:off x="1499178" y="2833692"/>
            <a:ext cx="1785594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Resumo completo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CCC401-E4F1-4B92-801F-9FBAAF01104D}"/>
              </a:ext>
            </a:extLst>
          </p:cNvPr>
          <p:cNvSpPr txBox="1"/>
          <p:nvPr/>
        </p:nvSpPr>
        <p:spPr>
          <a:xfrm>
            <a:off x="8044406" y="6009292"/>
            <a:ext cx="2995914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Palavras-chave - clique em uma palavra-chave para usá-la como um novo critério de pesquisa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029E7B-B07F-4F7F-AFCE-B66E53F9B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074" y="0"/>
            <a:ext cx="815412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955BC-F8AA-46BF-B079-048AD897F646}"/>
              </a:ext>
            </a:extLst>
          </p:cNvPr>
          <p:cNvSpPr/>
          <p:nvPr/>
        </p:nvSpPr>
        <p:spPr>
          <a:xfrm>
            <a:off x="3083511" y="565181"/>
            <a:ext cx="5831889" cy="735258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C09C3-6094-4CF8-AE03-DA635AD9D9BC}"/>
              </a:ext>
            </a:extLst>
          </p:cNvPr>
          <p:cNvSpPr txBox="1"/>
          <p:nvPr/>
        </p:nvSpPr>
        <p:spPr>
          <a:xfrm>
            <a:off x="3083510" y="1309073"/>
            <a:ext cx="3202989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Clique no título para ver o conteúdo do artigo ou capítulo do livro</a:t>
            </a:r>
            <a:endParaRPr lang="es-ES" sz="12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295D6C-DE31-4D29-A3BF-14FECBDA3FD1}"/>
              </a:ext>
            </a:extLst>
          </p:cNvPr>
          <p:cNvSpPr txBox="1">
            <a:spLocks/>
          </p:cNvSpPr>
          <p:nvPr/>
        </p:nvSpPr>
        <p:spPr>
          <a:xfrm>
            <a:off x="0" y="139778"/>
            <a:ext cx="10083021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Resumo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estruturado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8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9510EA-A633-423E-8EA0-FE96452DB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86" y="0"/>
            <a:ext cx="1098762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602185" y="4876800"/>
            <a:ext cx="1636189" cy="1912619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47625F-05AF-4823-8DD3-4D8C613B6979}"/>
              </a:ext>
            </a:extLst>
          </p:cNvPr>
          <p:cNvSpPr/>
          <p:nvPr/>
        </p:nvSpPr>
        <p:spPr>
          <a:xfrm>
            <a:off x="2343150" y="3898962"/>
            <a:ext cx="1154430" cy="367018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65B3D9-0313-4070-ABFF-8EA7FBE61E34}"/>
              </a:ext>
            </a:extLst>
          </p:cNvPr>
          <p:cNvSpPr txBox="1"/>
          <p:nvPr/>
        </p:nvSpPr>
        <p:spPr>
          <a:xfrm flipH="1">
            <a:off x="6525195" y="1836622"/>
            <a:ext cx="2580705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r>
              <a:rPr lang="pt-BR" dirty="0"/>
              <a:t>Veja todos os dados dos autores e suas afiliações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B7412-5C83-42E2-9AF0-AB433AABCB65}"/>
              </a:ext>
            </a:extLst>
          </p:cNvPr>
          <p:cNvSpPr/>
          <p:nvPr/>
        </p:nvSpPr>
        <p:spPr>
          <a:xfrm>
            <a:off x="2343150" y="3021267"/>
            <a:ext cx="3286125" cy="266553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FBB059-51F0-42F1-99B0-71FBC5EEF063}"/>
              </a:ext>
            </a:extLst>
          </p:cNvPr>
          <p:cNvSpPr txBox="1"/>
          <p:nvPr/>
        </p:nvSpPr>
        <p:spPr>
          <a:xfrm flipH="1">
            <a:off x="138972" y="4411326"/>
            <a:ext cx="2108927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r>
              <a:rPr lang="pt-BR" dirty="0"/>
              <a:t>Vá diretamente para uma seção do artigo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272E0E-8731-4FCD-99F2-E9B9B73BEEB7}"/>
              </a:ext>
            </a:extLst>
          </p:cNvPr>
          <p:cNvSpPr txBox="1"/>
          <p:nvPr/>
        </p:nvSpPr>
        <p:spPr>
          <a:xfrm flipH="1">
            <a:off x="3503115" y="3887469"/>
            <a:ext cx="3427400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r>
              <a:rPr lang="pt-BR" dirty="0"/>
              <a:t>Download em outros formatos disponíveis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3067A2-8201-46C7-8E17-E73AF00F9D6E}"/>
              </a:ext>
            </a:extLst>
          </p:cNvPr>
          <p:cNvSpPr/>
          <p:nvPr/>
        </p:nvSpPr>
        <p:spPr>
          <a:xfrm>
            <a:off x="2343150" y="2298287"/>
            <a:ext cx="6762750" cy="520711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5C11D2-BB3D-44E1-9F2A-1DB15CAF7206}"/>
              </a:ext>
            </a:extLst>
          </p:cNvPr>
          <p:cNvSpPr txBox="1"/>
          <p:nvPr/>
        </p:nvSpPr>
        <p:spPr>
          <a:xfrm flipH="1">
            <a:off x="5646179" y="3021267"/>
            <a:ext cx="2580705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r>
              <a:rPr lang="pt-BR" dirty="0"/>
              <a:t>Vá para a página da revista ou livro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A72F90-DBF1-417C-BFAE-57F6D61BFD11}"/>
              </a:ext>
            </a:extLst>
          </p:cNvPr>
          <p:cNvSpPr txBox="1"/>
          <p:nvPr/>
        </p:nvSpPr>
        <p:spPr>
          <a:xfrm flipH="1">
            <a:off x="6172757" y="4477968"/>
            <a:ext cx="2108927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r>
              <a:rPr lang="pt-BR" dirty="0"/>
              <a:t>Veja outros conteúdos semelhantes a este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A11A4A-A0A7-44E7-8564-F6323ADEB746}"/>
              </a:ext>
            </a:extLst>
          </p:cNvPr>
          <p:cNvSpPr/>
          <p:nvPr/>
        </p:nvSpPr>
        <p:spPr>
          <a:xfrm>
            <a:off x="8272159" y="4477968"/>
            <a:ext cx="2481566" cy="2370507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6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AD0A72-CFBB-44A4-9ADD-AA6563A74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75" y="1345834"/>
            <a:ext cx="11650450" cy="5267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208862" y="1345834"/>
            <a:ext cx="1781175" cy="574859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FBB059-51F0-42F1-99B0-71FBC5EEF063}"/>
              </a:ext>
            </a:extLst>
          </p:cNvPr>
          <p:cNvSpPr txBox="1"/>
          <p:nvPr/>
        </p:nvSpPr>
        <p:spPr>
          <a:xfrm flipH="1">
            <a:off x="208862" y="1935086"/>
            <a:ext cx="2108927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r>
              <a:rPr lang="pt-BR" dirty="0"/>
              <a:t>Clique no nosso logotipo para retornar à página inicial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E1A889-1AFD-40EA-8971-30F55659876A}"/>
              </a:ext>
            </a:extLst>
          </p:cNvPr>
          <p:cNvSpPr txBox="1">
            <a:spLocks/>
          </p:cNvSpPr>
          <p:nvPr/>
        </p:nvSpPr>
        <p:spPr>
          <a:xfrm>
            <a:off x="114300" y="175938"/>
            <a:ext cx="10083021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Volte para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página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inicial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1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DE2A2-2336-4561-8B29-EA6CB8DA8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92" y="1197814"/>
            <a:ext cx="11964015" cy="50485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6843577" y="4623004"/>
            <a:ext cx="1052647" cy="314756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EF523-8BFA-4505-8BE4-D2D56566746E}"/>
              </a:ext>
            </a:extLst>
          </p:cNvPr>
          <p:cNvSpPr txBox="1"/>
          <p:nvPr/>
        </p:nvSpPr>
        <p:spPr>
          <a:xfrm flipH="1">
            <a:off x="6841759" y="4948956"/>
            <a:ext cx="2407015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es-ES" kern="0" dirty="0"/>
              <a:t>Clique em </a:t>
            </a:r>
            <a:r>
              <a:rPr lang="es-ES" b="1" i="1" kern="0" dirty="0" err="1">
                <a:solidFill>
                  <a:srgbClr val="BFD345"/>
                </a:solidFill>
              </a:rPr>
              <a:t>advanced</a:t>
            </a:r>
            <a:r>
              <a:rPr lang="es-ES" b="1" i="1" kern="0" dirty="0">
                <a:solidFill>
                  <a:srgbClr val="BFD345"/>
                </a:solidFill>
              </a:rPr>
              <a:t> </a:t>
            </a:r>
            <a:r>
              <a:rPr lang="es-ES" b="1" i="1" kern="0" dirty="0" err="1">
                <a:solidFill>
                  <a:srgbClr val="BFD345"/>
                </a:solidFill>
              </a:rPr>
              <a:t>search</a:t>
            </a:r>
            <a:r>
              <a:rPr lang="es-ES" b="1" kern="0" dirty="0"/>
              <a:t> </a:t>
            </a:r>
            <a:r>
              <a:rPr lang="es-ES" kern="0" dirty="0"/>
              <a:t>para </a:t>
            </a:r>
            <a:r>
              <a:rPr lang="es-ES" kern="0" dirty="0" err="1"/>
              <a:t>acessar</a:t>
            </a:r>
            <a:r>
              <a:rPr lang="es-ES" kern="0" dirty="0"/>
              <a:t> a busca </a:t>
            </a:r>
            <a:r>
              <a:rPr lang="es-ES" kern="0" dirty="0" err="1"/>
              <a:t>avançada</a:t>
            </a:r>
            <a:endParaRPr lang="es-ES" kern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659F78-CB62-425C-ACD2-11D5FB157C72}"/>
              </a:ext>
            </a:extLst>
          </p:cNvPr>
          <p:cNvSpPr txBox="1">
            <a:spLocks/>
          </p:cNvSpPr>
          <p:nvPr/>
        </p:nvSpPr>
        <p:spPr>
          <a:xfrm>
            <a:off x="226839" y="-42801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Página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inicial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</a:t>
            </a:r>
            <a:r>
              <a:rPr lang="en-US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ç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, sitting, computer, desk&#10;&#10;Description automatically generated">
            <a:extLst>
              <a:ext uri="{FF2B5EF4-FFF2-40B4-BE49-F238E27FC236}">
                <a16:creationId xmlns:a16="http://schemas.microsoft.com/office/drawing/2014/main" id="{1F3DEF1C-01E6-450D-A6A5-02D38F1C07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" y="-3297"/>
            <a:ext cx="12185425" cy="6861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3D2350-5ECE-4237-A290-0010D859699C}"/>
              </a:ext>
            </a:extLst>
          </p:cNvPr>
          <p:cNvSpPr txBox="1">
            <a:spLocks/>
          </p:cNvSpPr>
          <p:nvPr/>
        </p:nvSpPr>
        <p:spPr>
          <a:xfrm>
            <a:off x="1319087" y="2123239"/>
            <a:ext cx="4776912" cy="285262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pt-BR" dirty="0"/>
              <a:t>Como encontrar pesquisa de qualidade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8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D67E4-96E3-4964-9DE8-F6FDB5045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" y="1020415"/>
            <a:ext cx="12211779" cy="57042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2106930" y="2432254"/>
            <a:ext cx="5227320" cy="314756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EF523-8BFA-4505-8BE4-D2D56566746E}"/>
              </a:ext>
            </a:extLst>
          </p:cNvPr>
          <p:cNvSpPr txBox="1"/>
          <p:nvPr/>
        </p:nvSpPr>
        <p:spPr>
          <a:xfrm flipH="1">
            <a:off x="4937760" y="1970589"/>
            <a:ext cx="2396490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kern="0" dirty="0"/>
              <a:t>Escolha em qual conteúdo você deseja pesquisar</a:t>
            </a:r>
            <a:endParaRPr lang="es-ES" kern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659F78-CB62-425C-ACD2-11D5FB157C72}"/>
              </a:ext>
            </a:extLst>
          </p:cNvPr>
          <p:cNvSpPr txBox="1">
            <a:spLocks/>
          </p:cNvSpPr>
          <p:nvPr/>
        </p:nvSpPr>
        <p:spPr>
          <a:xfrm>
            <a:off x="226839" y="-42801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</a:t>
            </a:r>
            <a:r>
              <a:rPr lang="en-US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ç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9ABA91-489E-4FE2-B1A9-CD1DF6C928C4}"/>
              </a:ext>
            </a:extLst>
          </p:cNvPr>
          <p:cNvSpPr/>
          <p:nvPr/>
        </p:nvSpPr>
        <p:spPr>
          <a:xfrm>
            <a:off x="2116455" y="2747009"/>
            <a:ext cx="5989320" cy="1097083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9DE39-E9F5-478B-BD4D-93C58DED23E3}"/>
              </a:ext>
            </a:extLst>
          </p:cNvPr>
          <p:cNvSpPr txBox="1"/>
          <p:nvPr/>
        </p:nvSpPr>
        <p:spPr>
          <a:xfrm flipH="1">
            <a:off x="8115300" y="2747010"/>
            <a:ext cx="2108927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kern="0" dirty="0"/>
              <a:t>Informe as palavras-chave que você deseja pesquisar</a:t>
            </a:r>
            <a:endParaRPr lang="es-ES" kern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03FCD0-6BEF-4324-83FA-038CEF217B28}"/>
              </a:ext>
            </a:extLst>
          </p:cNvPr>
          <p:cNvSpPr/>
          <p:nvPr/>
        </p:nvSpPr>
        <p:spPr>
          <a:xfrm>
            <a:off x="6793230" y="3869579"/>
            <a:ext cx="2750820" cy="1616821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32C4F-DB8E-40AC-B9DE-470625FF84E9}"/>
              </a:ext>
            </a:extLst>
          </p:cNvPr>
          <p:cNvSpPr txBox="1"/>
          <p:nvPr/>
        </p:nvSpPr>
        <p:spPr>
          <a:xfrm flipH="1">
            <a:off x="9544050" y="3863864"/>
            <a:ext cx="2108927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kern="0" dirty="0"/>
              <a:t>Escolha onde a palavra-chave deve ser buscada</a:t>
            </a:r>
            <a:endParaRPr lang="es-ES" kern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5EB2A-A02A-4C11-8D55-1567504A3062}"/>
              </a:ext>
            </a:extLst>
          </p:cNvPr>
          <p:cNvSpPr/>
          <p:nvPr/>
        </p:nvSpPr>
        <p:spPr>
          <a:xfrm>
            <a:off x="2116455" y="4574429"/>
            <a:ext cx="4331970" cy="797671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5593E-A69E-4F9A-8E3E-70523E526257}"/>
              </a:ext>
            </a:extLst>
          </p:cNvPr>
          <p:cNvSpPr txBox="1"/>
          <p:nvPr/>
        </p:nvSpPr>
        <p:spPr>
          <a:xfrm flipH="1">
            <a:off x="342899" y="4574429"/>
            <a:ext cx="1766027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kern="0" dirty="0"/>
              <a:t>Escolha um período para sua pesquisa</a:t>
            </a:r>
            <a:endParaRPr lang="es-ES" kern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5F4BCF-97AB-4F9C-8A7C-890FE3A7431F}"/>
              </a:ext>
            </a:extLst>
          </p:cNvPr>
          <p:cNvSpPr/>
          <p:nvPr/>
        </p:nvSpPr>
        <p:spPr>
          <a:xfrm>
            <a:off x="2116455" y="5372100"/>
            <a:ext cx="4331970" cy="1200150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2302A6-6330-43D1-A195-C456D79B8400}"/>
              </a:ext>
            </a:extLst>
          </p:cNvPr>
          <p:cNvSpPr txBox="1"/>
          <p:nvPr/>
        </p:nvSpPr>
        <p:spPr>
          <a:xfrm flipH="1">
            <a:off x="226839" y="5372100"/>
            <a:ext cx="1889616" cy="830997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kern="0" dirty="0"/>
              <a:t>Você também pode pesquisar apenas em acesso aberto ou conteúdo assinado</a:t>
            </a:r>
            <a:endParaRPr lang="es-ES" kern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DA380-68C3-457E-9466-DE762EADA1CF}"/>
              </a:ext>
            </a:extLst>
          </p:cNvPr>
          <p:cNvSpPr/>
          <p:nvPr/>
        </p:nvSpPr>
        <p:spPr>
          <a:xfrm>
            <a:off x="7612499" y="6027418"/>
            <a:ext cx="907151" cy="529591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98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6E3C8-CBFE-43C6-A09A-973AAA3D9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9" y="996824"/>
            <a:ext cx="11821821" cy="58611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8726805" y="4576849"/>
            <a:ext cx="883920" cy="223751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EF523-8BFA-4505-8BE4-D2D56566746E}"/>
              </a:ext>
            </a:extLst>
          </p:cNvPr>
          <p:cNvSpPr txBox="1"/>
          <p:nvPr/>
        </p:nvSpPr>
        <p:spPr>
          <a:xfrm flipH="1">
            <a:off x="6617878" y="4567324"/>
            <a:ext cx="2108927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kern="0" dirty="0"/>
              <a:t>Refine seus resultados por artigos</a:t>
            </a:r>
            <a:endParaRPr lang="es-ES" kern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659F78-CB62-425C-ACD2-11D5FB157C72}"/>
              </a:ext>
            </a:extLst>
          </p:cNvPr>
          <p:cNvSpPr txBox="1">
            <a:spLocks/>
          </p:cNvSpPr>
          <p:nvPr/>
        </p:nvSpPr>
        <p:spPr>
          <a:xfrm>
            <a:off x="226839" y="-42801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A083B-E226-4F8B-9AA8-96941A162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7" y="931924"/>
            <a:ext cx="10652920" cy="5926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6160770" y="2365604"/>
            <a:ext cx="963930" cy="310922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EF523-8BFA-4505-8BE4-D2D56566746E}"/>
              </a:ext>
            </a:extLst>
          </p:cNvPr>
          <p:cNvSpPr txBox="1"/>
          <p:nvPr/>
        </p:nvSpPr>
        <p:spPr>
          <a:xfrm flipH="1">
            <a:off x="3675563" y="2359878"/>
            <a:ext cx="2485207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dirty="0"/>
              <a:t>Acesse a versão HTML deste artigo</a:t>
            </a:r>
            <a:endParaRPr lang="es-ES" kern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659F78-CB62-425C-ACD2-11D5FB157C72}"/>
              </a:ext>
            </a:extLst>
          </p:cNvPr>
          <p:cNvSpPr txBox="1">
            <a:spLocks/>
          </p:cNvSpPr>
          <p:nvPr/>
        </p:nvSpPr>
        <p:spPr>
          <a:xfrm>
            <a:off x="226839" y="-42801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2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380A7E-EA15-4778-AA47-4A16C5DA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9" y="641741"/>
            <a:ext cx="11547990" cy="6216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6688044" y="3324563"/>
            <a:ext cx="3411855" cy="1140798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EF523-8BFA-4505-8BE4-D2D56566746E}"/>
              </a:ext>
            </a:extLst>
          </p:cNvPr>
          <p:cNvSpPr txBox="1"/>
          <p:nvPr/>
        </p:nvSpPr>
        <p:spPr>
          <a:xfrm flipH="1">
            <a:off x="6688044" y="2493566"/>
            <a:ext cx="2485207" cy="830997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es-CL" b="1" dirty="0" err="1"/>
              <a:t>Altmetric</a:t>
            </a:r>
            <a:r>
              <a:rPr lang="es-CL" b="1" dirty="0"/>
              <a:t> </a:t>
            </a:r>
            <a:r>
              <a:rPr lang="pt-BR" dirty="0"/>
              <a:t>é uma ferramenta que ajudará a avaliar o impacto real de nossas publicações.</a:t>
            </a:r>
            <a:endParaRPr lang="es-ES" kern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659F78-CB62-425C-ACD2-11D5FB157C72}"/>
              </a:ext>
            </a:extLst>
          </p:cNvPr>
          <p:cNvSpPr txBox="1">
            <a:spLocks/>
          </p:cNvSpPr>
          <p:nvPr/>
        </p:nvSpPr>
        <p:spPr>
          <a:xfrm>
            <a:off x="226839" y="-42801"/>
            <a:ext cx="8353425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Altmetrics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F1FC7335-0055-442E-BC2A-F2140F6E5588}"/>
              </a:ext>
            </a:extLst>
          </p:cNvPr>
          <p:cNvSpPr/>
          <p:nvPr/>
        </p:nvSpPr>
        <p:spPr>
          <a:xfrm rot="20961794">
            <a:off x="9167466" y="4317983"/>
            <a:ext cx="2823819" cy="2124940"/>
          </a:xfrm>
          <a:prstGeom prst="foldedCorner">
            <a:avLst/>
          </a:prstGeom>
          <a:solidFill>
            <a:srgbClr val="007178"/>
          </a:solidFill>
          <a:ln w="38100">
            <a:solidFill>
              <a:srgbClr val="C6D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São métricas alternativas para avaliar o impacto da pesquisa científica no contexto da web social.</a:t>
            </a:r>
          </a:p>
          <a:p>
            <a:pPr algn="ctr"/>
            <a:endParaRPr lang="pt-BR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Eles são complementares as métricas tradicionais que se baseiam em cita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çõ</a:t>
            </a:r>
            <a:r>
              <a:rPr lang="pt-B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 e de forma alguma procuram substituí-las.</a:t>
            </a:r>
            <a:endParaRPr lang="es-E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7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" grpId="0" animBg="1"/>
      <p:bldP spid="1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F520CC-25F3-4F76-AA02-4B64C2090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9" y="641741"/>
            <a:ext cx="11547990" cy="6216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8291648" y="4071128"/>
            <a:ext cx="983942" cy="247650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EF523-8BFA-4505-8BE4-D2D56566746E}"/>
              </a:ext>
            </a:extLst>
          </p:cNvPr>
          <p:cNvSpPr txBox="1"/>
          <p:nvPr/>
        </p:nvSpPr>
        <p:spPr>
          <a:xfrm flipH="1">
            <a:off x="5792409" y="3704098"/>
            <a:ext cx="2485207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es-CL" dirty="0" err="1"/>
              <a:t>Acesse</a:t>
            </a:r>
            <a:r>
              <a:rPr lang="es-CL" dirty="0"/>
              <a:t> </a:t>
            </a:r>
            <a:r>
              <a:rPr lang="es-CL" b="1" i="1" dirty="0" err="1">
                <a:solidFill>
                  <a:srgbClr val="BFD345"/>
                </a:solidFill>
              </a:rPr>
              <a:t>see</a:t>
            </a:r>
            <a:r>
              <a:rPr lang="es-CL" b="1" i="1" dirty="0">
                <a:solidFill>
                  <a:srgbClr val="BFD345"/>
                </a:solidFill>
              </a:rPr>
              <a:t> more </a:t>
            </a:r>
            <a:r>
              <a:rPr lang="es-CL" b="1" i="1" dirty="0" err="1">
                <a:solidFill>
                  <a:srgbClr val="BFD345"/>
                </a:solidFill>
              </a:rPr>
              <a:t>details</a:t>
            </a:r>
            <a:r>
              <a:rPr lang="es-CL" i="1" dirty="0"/>
              <a:t> </a:t>
            </a:r>
            <a:r>
              <a:rPr lang="es-CL" dirty="0"/>
              <a:t>para </a:t>
            </a:r>
            <a:r>
              <a:rPr lang="es-CL" dirty="0" err="1"/>
              <a:t>conhecer</a:t>
            </a:r>
            <a:r>
              <a:rPr lang="es-CL" dirty="0"/>
              <a:t> as métricas </a:t>
            </a:r>
            <a:r>
              <a:rPr lang="es-CL" dirty="0" err="1"/>
              <a:t>deste</a:t>
            </a:r>
            <a:r>
              <a:rPr lang="es-CL" dirty="0"/>
              <a:t> artigo</a:t>
            </a:r>
            <a:endParaRPr lang="es-ES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938AC5-9775-4DC5-A12E-986DB566E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714" y="4420190"/>
            <a:ext cx="5353050" cy="23363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Arrow: Bent 2">
            <a:extLst>
              <a:ext uri="{FF2B5EF4-FFF2-40B4-BE49-F238E27FC236}">
                <a16:creationId xmlns:a16="http://schemas.microsoft.com/office/drawing/2014/main" id="{C3BCA084-B104-40A3-97E7-79E1D39BC220}"/>
              </a:ext>
            </a:extLst>
          </p:cNvPr>
          <p:cNvSpPr/>
          <p:nvPr/>
        </p:nvSpPr>
        <p:spPr>
          <a:xfrm rot="10800000" flipH="1">
            <a:off x="5834600" y="4645780"/>
            <a:ext cx="680499" cy="86755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3780"/>
            </a:avLst>
          </a:prstGeom>
          <a:solidFill>
            <a:srgbClr val="BFD345"/>
          </a:solidFill>
          <a:ln>
            <a:solidFill>
              <a:srgbClr val="BFD3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8A009A-8BB9-42D7-A771-642D1BF01A04}"/>
              </a:ext>
            </a:extLst>
          </p:cNvPr>
          <p:cNvSpPr txBox="1">
            <a:spLocks/>
          </p:cNvSpPr>
          <p:nvPr/>
        </p:nvSpPr>
        <p:spPr>
          <a:xfrm>
            <a:off x="226839" y="-42801"/>
            <a:ext cx="8353425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Altmetrics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7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85AD0E-9C5B-43F3-9935-8CB2EBD8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9" y="858952"/>
            <a:ext cx="11665395" cy="58594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2499575" y="3633183"/>
            <a:ext cx="2805850" cy="276998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0D599-4D9B-4AC2-BA65-94154FB5C774}"/>
              </a:ext>
            </a:extLst>
          </p:cNvPr>
          <p:cNvSpPr txBox="1"/>
          <p:nvPr/>
        </p:nvSpPr>
        <p:spPr>
          <a:xfrm flipH="1">
            <a:off x="2499575" y="3923332"/>
            <a:ext cx="2596130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kern="0" dirty="0"/>
              <a:t>Clique no link da revista</a:t>
            </a:r>
            <a:endParaRPr lang="es-ES" i="1" kern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DE22CA-8113-4EBB-827A-433E10D1D0B0}"/>
              </a:ext>
            </a:extLst>
          </p:cNvPr>
          <p:cNvSpPr txBox="1">
            <a:spLocks/>
          </p:cNvSpPr>
          <p:nvPr/>
        </p:nvSpPr>
        <p:spPr>
          <a:xfrm>
            <a:off x="226839" y="-42801"/>
            <a:ext cx="8353425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Tela</a:t>
            </a:r>
            <a:r>
              <a:rPr lang="en-GB" sz="3400" dirty="0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GB" sz="3400" dirty="0" err="1">
                <a:solidFill>
                  <a:srgbClr val="0071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artigo</a:t>
            </a:r>
            <a:endParaRPr lang="en-GB" sz="3400" dirty="0">
              <a:solidFill>
                <a:srgbClr val="0071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7AF21EA-E436-4AEF-89EC-5293533E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27" y="0"/>
            <a:ext cx="1031234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1079477" y="2595238"/>
            <a:ext cx="5016523" cy="4177037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6F5D0-9741-4C94-AAAF-98DEE843AEAF}"/>
              </a:ext>
            </a:extLst>
          </p:cNvPr>
          <p:cNvSpPr/>
          <p:nvPr/>
        </p:nvSpPr>
        <p:spPr>
          <a:xfrm>
            <a:off x="1214437" y="1682748"/>
            <a:ext cx="2814638" cy="322590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51F82-6173-404B-B2AF-FC0F2F257776}"/>
              </a:ext>
            </a:extLst>
          </p:cNvPr>
          <p:cNvSpPr/>
          <p:nvPr/>
        </p:nvSpPr>
        <p:spPr>
          <a:xfrm>
            <a:off x="8520237" y="1844043"/>
            <a:ext cx="2457326" cy="5013957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53F8F-6B17-4483-A7D9-7A59718C6FD5}"/>
              </a:ext>
            </a:extLst>
          </p:cNvPr>
          <p:cNvSpPr txBox="1"/>
          <p:nvPr/>
        </p:nvSpPr>
        <p:spPr>
          <a:xfrm flipH="1">
            <a:off x="4029075" y="1682748"/>
            <a:ext cx="1741805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es-ES" kern="0" dirty="0"/>
              <a:t>Área da revista</a:t>
            </a:r>
            <a:endParaRPr lang="es-ES" i="1" kern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97BD8-C18E-489B-9E4E-CD4A3F4C3F1B}"/>
              </a:ext>
            </a:extLst>
          </p:cNvPr>
          <p:cNvSpPr txBox="1"/>
          <p:nvPr/>
        </p:nvSpPr>
        <p:spPr>
          <a:xfrm flipH="1">
            <a:off x="3870007" y="2328029"/>
            <a:ext cx="2225993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es-ES" kern="0" dirty="0" err="1"/>
              <a:t>Volumes</a:t>
            </a:r>
            <a:r>
              <a:rPr lang="es-ES" kern="0" dirty="0"/>
              <a:t> </a:t>
            </a:r>
            <a:r>
              <a:rPr lang="es-ES" kern="0" dirty="0" err="1"/>
              <a:t>disponíveis</a:t>
            </a:r>
            <a:endParaRPr lang="es-ES" i="1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8354B-535C-4270-BB84-83B7B2D667CF}"/>
              </a:ext>
            </a:extLst>
          </p:cNvPr>
          <p:cNvSpPr txBox="1"/>
          <p:nvPr/>
        </p:nvSpPr>
        <p:spPr>
          <a:xfrm flipH="1">
            <a:off x="6963973" y="1858682"/>
            <a:ext cx="1556264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 </a:t>
            </a:r>
            <a:r>
              <a:rPr lang="en-US" dirty="0" err="1"/>
              <a:t>revista</a:t>
            </a:r>
            <a:endParaRPr lang="es-ES" i="1" kern="0" dirty="0"/>
          </a:p>
        </p:txBody>
      </p:sp>
    </p:spTree>
    <p:extLst>
      <p:ext uri="{BB962C8B-B14F-4D97-AF65-F5344CB8AC3E}">
        <p14:creationId xmlns:p14="http://schemas.microsoft.com/office/powerpoint/2010/main" val="5945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DEE40-E580-422D-B370-B39AD43F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6" y="618980"/>
            <a:ext cx="12033868" cy="56200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259160" y="5924263"/>
            <a:ext cx="1421049" cy="314756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A76F2-5F2C-4619-BF1A-726060C8FDCA}"/>
              </a:ext>
            </a:extLst>
          </p:cNvPr>
          <p:cNvSpPr txBox="1"/>
          <p:nvPr/>
        </p:nvSpPr>
        <p:spPr>
          <a:xfrm>
            <a:off x="259160" y="5277932"/>
            <a:ext cx="3689899" cy="646331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dirty="0"/>
              <a:t>Clique no link </a:t>
            </a:r>
            <a:r>
              <a:rPr lang="pt-BR" i="1" dirty="0"/>
              <a:t>share feedback </a:t>
            </a:r>
            <a:r>
              <a:rPr lang="pt-BR" dirty="0"/>
              <a:t>para conhecer mais sobre a plataforma Emerald Insight e enviar seus coment</a:t>
            </a:r>
            <a:r>
              <a:rPr lang="en-US" dirty="0"/>
              <a:t>á</a:t>
            </a:r>
            <a:r>
              <a:rPr lang="pt-BR" dirty="0"/>
              <a:t>rios sobre nossa p</a:t>
            </a:r>
            <a:r>
              <a:rPr lang="en-US" dirty="0"/>
              <a:t>á</a:t>
            </a:r>
            <a:r>
              <a:rPr lang="pt-BR" dirty="0"/>
              <a:t>gina.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5605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33E64-D113-48B1-BE4F-537ACFCBF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031"/>
            <a:ext cx="12192000" cy="64519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393A7-F0EE-41FA-BCF1-91253525149C}"/>
              </a:ext>
            </a:extLst>
          </p:cNvPr>
          <p:cNvSpPr/>
          <p:nvPr/>
        </p:nvSpPr>
        <p:spPr>
          <a:xfrm>
            <a:off x="1737360" y="4323249"/>
            <a:ext cx="3543300" cy="1528911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34CB41-6DB4-462A-89C1-5CA149F0BB3B}"/>
              </a:ext>
            </a:extLst>
          </p:cNvPr>
          <p:cNvSpPr/>
          <p:nvPr/>
        </p:nvSpPr>
        <p:spPr>
          <a:xfrm>
            <a:off x="6096000" y="4624240"/>
            <a:ext cx="3985260" cy="777494"/>
          </a:xfrm>
          <a:prstGeom prst="rect">
            <a:avLst/>
          </a:prstGeom>
          <a:noFill/>
          <a:ln w="50800">
            <a:solidFill>
              <a:srgbClr val="CA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328449-D3BF-4F98-B0FA-70E67961FD8E}"/>
              </a:ext>
            </a:extLst>
          </p:cNvPr>
          <p:cNvSpPr txBox="1"/>
          <p:nvPr/>
        </p:nvSpPr>
        <p:spPr>
          <a:xfrm>
            <a:off x="1737360" y="3861583"/>
            <a:ext cx="3543300" cy="461665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dirty="0"/>
              <a:t>Compartilhe sugestões e comentários sobre a plataforma </a:t>
            </a:r>
            <a:endParaRPr lang="pt-BR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F18BF-DCE7-4456-883C-5504C2E4048D}"/>
              </a:ext>
            </a:extLst>
          </p:cNvPr>
          <p:cNvSpPr txBox="1"/>
          <p:nvPr/>
        </p:nvSpPr>
        <p:spPr>
          <a:xfrm>
            <a:off x="6096000" y="4335016"/>
            <a:ext cx="3985260" cy="276999"/>
          </a:xfrm>
          <a:prstGeom prst="rect">
            <a:avLst/>
          </a:prstGeom>
          <a:solidFill>
            <a:srgbClr val="025C5E"/>
          </a:solidFill>
          <a:ln w="38100">
            <a:solidFill>
              <a:srgbClr val="CAD200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>
              <a:defRPr>
                <a:latin typeface="Arial" charset="0"/>
              </a:defRPr>
            </a:lvl6pPr>
            <a:lvl7pPr>
              <a:defRPr>
                <a:latin typeface="Arial" charset="0"/>
              </a:defRPr>
            </a:lvl7pPr>
            <a:lvl8pPr>
              <a:defRPr>
                <a:latin typeface="Arial" charset="0"/>
              </a:defRPr>
            </a:lvl8pPr>
            <a:lvl9pPr>
              <a:defRPr>
                <a:latin typeface="Arial" charset="0"/>
              </a:defRPr>
            </a:lvl9pPr>
          </a:lstStyle>
          <a:p>
            <a:pPr>
              <a:defRPr/>
            </a:pPr>
            <a:r>
              <a:rPr lang="pt-BR" dirty="0"/>
              <a:t>Saiba mais sobre a plataforma Emerald Insight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81197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5" grpId="0" animBg="1"/>
      <p:bldP spid="5" grpId="1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628EEE-1284-7740-AA85-D46485BABF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576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E0CCB1-097F-4FA5-9FC2-E29B09BF355D}"/>
              </a:ext>
            </a:extLst>
          </p:cNvPr>
          <p:cNvSpPr/>
          <p:nvPr/>
        </p:nvSpPr>
        <p:spPr>
          <a:xfrm>
            <a:off x="6343749" y="2861604"/>
            <a:ext cx="58720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>
                <a:hlinkClick r:id="rId3"/>
              </a:rPr>
              <a:t>Guias e Tutoriais</a:t>
            </a:r>
            <a:endParaRPr lang="en-GB" sz="2100" dirty="0"/>
          </a:p>
          <a:p>
            <a:r>
              <a:rPr lang="pt-BR" sz="2100" dirty="0"/>
              <a:t> </a:t>
            </a:r>
            <a:endParaRPr lang="en-GB" sz="2100" dirty="0"/>
          </a:p>
          <a:p>
            <a:r>
              <a:rPr lang="pt-BR" sz="2100" dirty="0">
                <a:hlinkClick r:id="rId4"/>
              </a:rPr>
              <a:t>Informações para autores</a:t>
            </a:r>
            <a:endParaRPr lang="en-GB" sz="2100" dirty="0"/>
          </a:p>
          <a:p>
            <a:r>
              <a:rPr lang="pt-BR" sz="2100" dirty="0"/>
              <a:t> </a:t>
            </a:r>
            <a:endParaRPr lang="en-GB" sz="2100" dirty="0"/>
          </a:p>
          <a:p>
            <a:r>
              <a:rPr lang="pt-BR" sz="2100" dirty="0">
                <a:hlinkClick r:id="rId5"/>
              </a:rPr>
              <a:t>Vídeos de outras sessões  </a:t>
            </a:r>
            <a:endParaRPr lang="en-GB" sz="2100" dirty="0"/>
          </a:p>
          <a:p>
            <a:r>
              <a:rPr lang="pt-BR" sz="2100" dirty="0"/>
              <a:t> </a:t>
            </a:r>
            <a:endParaRPr lang="en-GB" sz="2100" dirty="0"/>
          </a:p>
          <a:p>
            <a:r>
              <a:rPr lang="es-CL" sz="2100" dirty="0"/>
              <a:t>Nos siga no Facebook!</a:t>
            </a:r>
            <a:endParaRPr lang="en-GB" sz="2100" dirty="0"/>
          </a:p>
          <a:p>
            <a:r>
              <a:rPr lang="es-CL" sz="2100" u="sng" dirty="0">
                <a:hlinkClick r:id="rId6"/>
              </a:rPr>
              <a:t>https://www.facebook.com/emeraldlatinamerica</a:t>
            </a:r>
            <a:r>
              <a:rPr lang="es-CL" sz="2100" dirty="0"/>
              <a:t> </a:t>
            </a:r>
            <a:endParaRPr lang="en-GB" sz="21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3A0A0F-9D83-4C67-AF87-A9EA0FF0AD79}"/>
              </a:ext>
            </a:extLst>
          </p:cNvPr>
          <p:cNvSpPr txBox="1">
            <a:spLocks/>
          </p:cNvSpPr>
          <p:nvPr/>
        </p:nvSpPr>
        <p:spPr>
          <a:xfrm>
            <a:off x="182880" y="1221464"/>
            <a:ext cx="4412443" cy="2839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Links </a:t>
            </a:r>
            <a:r>
              <a:rPr lang="en-US" sz="44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Ú</a:t>
            </a:r>
            <a:r>
              <a:rPr lang="en-GB" sz="4400" b="1" dirty="0" err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teis</a:t>
            </a:r>
            <a:endParaRPr lang="en-GB" sz="4400" b="1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4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58D326-5C03-A348-9035-5940706D4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476F2E-D535-1148-B7EA-5B581756FE04}"/>
              </a:ext>
            </a:extLst>
          </p:cNvPr>
          <p:cNvSpPr txBox="1">
            <a:spLocks/>
          </p:cNvSpPr>
          <p:nvPr/>
        </p:nvSpPr>
        <p:spPr>
          <a:xfrm>
            <a:off x="989901" y="2845439"/>
            <a:ext cx="4773336" cy="1167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Sobre</a:t>
            </a:r>
            <a:r>
              <a:rPr lang="en-US" sz="54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a Emerald Publishing</a:t>
            </a:r>
            <a:endParaRPr lang="en-US" sz="6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8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uzzle, birthday, object, cake&#10;&#10;Description automatically generated">
            <a:extLst>
              <a:ext uri="{FF2B5EF4-FFF2-40B4-BE49-F238E27FC236}">
                <a16:creationId xmlns:a16="http://schemas.microsoft.com/office/drawing/2014/main" id="{D55ED910-22B6-441A-A98C-6A60C3F01F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" y="135"/>
            <a:ext cx="12179330" cy="68577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EB04EC4-17A0-4ACB-84FD-B40377A1F739}"/>
              </a:ext>
            </a:extLst>
          </p:cNvPr>
          <p:cNvSpPr txBox="1">
            <a:spLocks/>
          </p:cNvSpPr>
          <p:nvPr/>
        </p:nvSpPr>
        <p:spPr>
          <a:xfrm>
            <a:off x="1123233" y="2131637"/>
            <a:ext cx="4332546" cy="2724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6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sz="7199" dirty="0"/>
              <a:t>Dúvidas?</a:t>
            </a:r>
          </a:p>
        </p:txBody>
      </p:sp>
    </p:spTree>
    <p:extLst>
      <p:ext uri="{BB962C8B-B14F-4D97-AF65-F5344CB8AC3E}">
        <p14:creationId xmlns:p14="http://schemas.microsoft.com/office/powerpoint/2010/main" val="14939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 t="7042" r="59" b="8206"/>
          <a:stretch/>
        </p:blipFill>
        <p:spPr>
          <a:xfrm>
            <a:off x="-28113" y="-53025"/>
            <a:ext cx="12248225" cy="691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6" y="1053558"/>
            <a:ext cx="4841003" cy="5399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8024" y="2704641"/>
            <a:ext cx="3699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solidFill>
                  <a:srgbClr val="007178"/>
                </a:solidFill>
                <a:latin typeface="Georgia" panose="02040502050405020303" pitchFamily="18" charset="0"/>
              </a:rPr>
              <a:t>Muito</a:t>
            </a:r>
            <a:r>
              <a:rPr lang="en-GB" sz="3200" dirty="0">
                <a:solidFill>
                  <a:srgbClr val="007178"/>
                </a:solidFill>
                <a:latin typeface="Georgia" panose="02040502050405020303" pitchFamily="18" charset="0"/>
              </a:rPr>
              <a:t> </a:t>
            </a:r>
            <a:r>
              <a:rPr lang="en-GB" sz="3200" dirty="0" err="1">
                <a:solidFill>
                  <a:srgbClr val="007178"/>
                </a:solidFill>
                <a:latin typeface="Georgia" panose="02040502050405020303" pitchFamily="18" charset="0"/>
              </a:rPr>
              <a:t>obrigada</a:t>
            </a:r>
            <a:r>
              <a:rPr lang="en-GB" sz="3200" dirty="0">
                <a:solidFill>
                  <a:srgbClr val="007178"/>
                </a:solidFill>
                <a:latin typeface="Georgia" panose="02040502050405020303" pitchFamily="18" charset="0"/>
              </a:rPr>
              <a:t>! </a:t>
            </a:r>
            <a:r>
              <a:rPr lang="en-GB" sz="3200" dirty="0" err="1">
                <a:solidFill>
                  <a:srgbClr val="007178"/>
                </a:solidFill>
                <a:latin typeface="Georgia" panose="02040502050405020303" pitchFamily="18" charset="0"/>
              </a:rPr>
              <a:t>Juntos</a:t>
            </a:r>
            <a:r>
              <a:rPr lang="en-GB" sz="3200" dirty="0">
                <a:solidFill>
                  <a:srgbClr val="007178"/>
                </a:solidFill>
                <a:latin typeface="Georgia" panose="02040502050405020303" pitchFamily="18" charset="0"/>
              </a:rPr>
              <a:t> </a:t>
            </a:r>
            <a:r>
              <a:rPr lang="en-GB" sz="3200" dirty="0" err="1">
                <a:solidFill>
                  <a:srgbClr val="007178"/>
                </a:solidFill>
                <a:latin typeface="Georgia" panose="02040502050405020303" pitchFamily="18" charset="0"/>
              </a:rPr>
              <a:t>fazemos</a:t>
            </a:r>
            <a:r>
              <a:rPr lang="en-GB" sz="3200" dirty="0">
                <a:solidFill>
                  <a:srgbClr val="007178"/>
                </a:solidFill>
                <a:latin typeface="Georgia" panose="02040502050405020303" pitchFamily="18" charset="0"/>
              </a:rPr>
              <a:t> a </a:t>
            </a:r>
            <a:r>
              <a:rPr lang="en-GB" sz="3200" dirty="0" err="1">
                <a:solidFill>
                  <a:srgbClr val="007178"/>
                </a:solidFill>
                <a:latin typeface="Georgia" panose="02040502050405020303" pitchFamily="18" charset="0"/>
              </a:rPr>
              <a:t>diferença</a:t>
            </a:r>
            <a:r>
              <a:rPr lang="en-GB" sz="3200" dirty="0">
                <a:solidFill>
                  <a:srgbClr val="007178"/>
                </a:solidFill>
                <a:latin typeface="Georgia" panose="02040502050405020303" pitchFamily="18" charset="0"/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D648EB-612B-4F91-866D-6E6C3A0E3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18" y="651237"/>
            <a:ext cx="2167047" cy="8046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BF12A0-0B82-47CF-8711-041547AF735B}"/>
              </a:ext>
            </a:extLst>
          </p:cNvPr>
          <p:cNvSpPr/>
          <p:nvPr/>
        </p:nvSpPr>
        <p:spPr>
          <a:xfrm>
            <a:off x="144527" y="4347282"/>
            <a:ext cx="5186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b="1" dirty="0">
                <a:solidFill>
                  <a:srgbClr val="007178"/>
                </a:solidFill>
                <a:latin typeface="Georgia"/>
                <a:ea typeface="Georgia"/>
                <a:cs typeface="Georgia"/>
              </a:rPr>
              <a:t>Tutilla Arag</a:t>
            </a:r>
            <a:r>
              <a:rPr lang="en-US" b="1" dirty="0">
                <a:solidFill>
                  <a:srgbClr val="007178"/>
                </a:solidFill>
                <a:latin typeface="Georgia"/>
                <a:ea typeface="Georgia"/>
                <a:cs typeface="Georgia"/>
              </a:rPr>
              <a:t>ã</a:t>
            </a:r>
            <a:r>
              <a:rPr lang="pt-BR" b="1" dirty="0">
                <a:solidFill>
                  <a:srgbClr val="007178"/>
                </a:solidFill>
                <a:latin typeface="Georgia"/>
                <a:ea typeface="Georgia"/>
                <a:cs typeface="Georgia"/>
              </a:rPr>
              <a:t>o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b="1" dirty="0">
                <a:solidFill>
                  <a:srgbClr val="007178"/>
                </a:solidFill>
                <a:latin typeface="Georgia"/>
                <a:ea typeface="Georgia"/>
                <a:cs typeface="Georgia"/>
              </a:rPr>
              <a:t>taragao@emerald.com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b="1" dirty="0">
              <a:solidFill>
                <a:srgbClr val="007178"/>
              </a:solidFill>
              <a:latin typeface="Georgia"/>
              <a:ea typeface="Georgia"/>
              <a:cs typeface="Georg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b="1" dirty="0">
              <a:solidFill>
                <a:srgbClr val="007178"/>
              </a:solidFill>
              <a:latin typeface="Georgia"/>
              <a:ea typeface="Georgia"/>
              <a:cs typeface="Georg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b="1" dirty="0">
              <a:solidFill>
                <a:srgbClr val="007178"/>
              </a:solidFill>
              <a:latin typeface="Georgia"/>
              <a:ea typeface="Georgia"/>
              <a:cs typeface="Georg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b="1" dirty="0">
              <a:solidFill>
                <a:srgbClr val="007178"/>
              </a:solidFill>
              <a:latin typeface="Georgia"/>
              <a:ea typeface="Georgia"/>
              <a:cs typeface="Georg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b="1" dirty="0">
              <a:solidFill>
                <a:srgbClr val="007178"/>
              </a:solidFill>
              <a:latin typeface="Georgia"/>
              <a:ea typeface="Georgia"/>
              <a:cs typeface="Georg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b="1" dirty="0">
                <a:solidFill>
                  <a:srgbClr val="007178"/>
                </a:solidFill>
                <a:latin typeface="Georgia"/>
                <a:ea typeface="Georgia"/>
                <a:cs typeface="Georgia"/>
              </a:rPr>
              <a:t>facebook.com/emeraldlatinamerica</a:t>
            </a:r>
          </a:p>
        </p:txBody>
      </p:sp>
    </p:spTree>
    <p:extLst>
      <p:ext uri="{BB962C8B-B14F-4D97-AF65-F5344CB8AC3E}">
        <p14:creationId xmlns:p14="http://schemas.microsoft.com/office/powerpoint/2010/main" val="20240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199961-C3E2-4D3F-B701-69826A17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27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50D0E1-2FDC-D548-8251-F891692A5740}"/>
              </a:ext>
            </a:extLst>
          </p:cNvPr>
          <p:cNvSpPr txBox="1">
            <a:spLocks/>
          </p:cNvSpPr>
          <p:nvPr/>
        </p:nvSpPr>
        <p:spPr>
          <a:xfrm>
            <a:off x="310533" y="484996"/>
            <a:ext cx="11266134" cy="826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pt-BR" sz="4800" dirty="0">
                <a:solidFill>
                  <a:srgbClr val="097077"/>
                </a:solidFill>
                <a:latin typeface="Georgia" panose="02040502050405020303" pitchFamily="18" charset="0"/>
              </a:rPr>
              <a:t>Emerald Publishing</a:t>
            </a:r>
            <a:endParaRPr lang="en-GB" sz="4800" dirty="0">
              <a:solidFill>
                <a:srgbClr val="097077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C99478EA-E72F-4D39-9EBF-0E78F3184CC1}"/>
              </a:ext>
            </a:extLst>
          </p:cNvPr>
          <p:cNvSpPr txBox="1"/>
          <p:nvPr/>
        </p:nvSpPr>
        <p:spPr>
          <a:xfrm>
            <a:off x="462933" y="1348102"/>
            <a:ext cx="11415524" cy="5171344"/>
          </a:xfrm>
          <a:prstGeom prst="rect">
            <a:avLst/>
          </a:prstGeom>
        </p:spPr>
        <p:txBody>
          <a:bodyPr vert="horz" wrap="square" lIns="0" tIns="92131" rIns="0" bIns="0" rtlCol="0">
            <a:spAutoFit/>
          </a:bodyPr>
          <a:lstStyle/>
          <a:p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 mais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de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50 anos, defender novas idéias está no coração da Emerald.</a:t>
            </a:r>
          </a:p>
          <a:p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Temos como objetivos:</a:t>
            </a:r>
          </a:p>
          <a:p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Levar pesquisa de alta qualidade a pesquisadores, alunos e profissionais que possam transformar teoria em ação;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Ajudar acad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ê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micos e pessoas pr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á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ticas a trabalharem juntas para gerar uma mudança positiva no mundo;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Promover outras formas de avaliar o impacto das publica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çõ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 cient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í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ficas.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Acreditamos que a pesquisa deve fomentar o debate, gerar ideias e impulsionar mudanças</a:t>
            </a:r>
            <a:r>
              <a:rPr lang="pt-BR" sz="2200" b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pt-BR" sz="2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93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199961-C3E2-4D3F-B701-69826A17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27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50D0E1-2FDC-D548-8251-F891692A5740}"/>
              </a:ext>
            </a:extLst>
          </p:cNvPr>
          <p:cNvSpPr txBox="1">
            <a:spLocks/>
          </p:cNvSpPr>
          <p:nvPr/>
        </p:nvSpPr>
        <p:spPr>
          <a:xfrm>
            <a:off x="310533" y="484996"/>
            <a:ext cx="11266134" cy="826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pt-BR" sz="4800" dirty="0">
                <a:solidFill>
                  <a:srgbClr val="097077"/>
                </a:solidFill>
                <a:latin typeface="Georgia" panose="02040502050405020303" pitchFamily="18" charset="0"/>
              </a:rPr>
              <a:t>Emerald Publishing</a:t>
            </a:r>
            <a:endParaRPr lang="en-GB" sz="4800" dirty="0">
              <a:solidFill>
                <a:srgbClr val="097077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C99478EA-E72F-4D39-9EBF-0E78F3184CC1}"/>
              </a:ext>
            </a:extLst>
          </p:cNvPr>
          <p:cNvSpPr txBox="1"/>
          <p:nvPr/>
        </p:nvSpPr>
        <p:spPr>
          <a:xfrm>
            <a:off x="490642" y="1560655"/>
            <a:ext cx="11415524" cy="4832790"/>
          </a:xfrm>
          <a:prstGeom prst="rect">
            <a:avLst/>
          </a:prstGeom>
        </p:spPr>
        <p:txBody>
          <a:bodyPr vert="horz" wrap="square" lIns="0" tIns="92131" rIns="0" bIns="0" rtlCol="0">
            <a:spAutoFit/>
          </a:bodyPr>
          <a:lstStyle/>
          <a:p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Como vamos conseguir isso?</a:t>
            </a:r>
          </a:p>
          <a:p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Ações pequenas e significativas que, juntas, criam algo poderoso.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Elevar o 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í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 de nossas publicações e serviços para ajudar os pesquisadores a contar sua história de maneira mais significativa e oportuna.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Contando com um serviço líder em ciência aberta, comemorando a transparência e a cocriação.</a:t>
            </a:r>
          </a:p>
          <a:p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 nós, é assim que o impacto real começa, uma ideia, uma conexão, uma decisão de cada vez.</a:t>
            </a:r>
          </a:p>
          <a:p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32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199961-C3E2-4D3F-B701-69826A17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44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50D0E1-2FDC-D548-8251-F891692A5740}"/>
              </a:ext>
            </a:extLst>
          </p:cNvPr>
          <p:cNvSpPr txBox="1">
            <a:spLocks/>
          </p:cNvSpPr>
          <p:nvPr/>
        </p:nvSpPr>
        <p:spPr>
          <a:xfrm>
            <a:off x="540949" y="517702"/>
            <a:ext cx="11266134" cy="826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pt-BR" sz="4800" dirty="0">
                <a:solidFill>
                  <a:srgbClr val="097077"/>
                </a:solidFill>
                <a:latin typeface="Georgia" panose="02040502050405020303" pitchFamily="18" charset="0"/>
              </a:rPr>
              <a:t>Emerald Publishing</a:t>
            </a:r>
            <a:endParaRPr lang="en-GB" sz="4800" dirty="0">
              <a:solidFill>
                <a:srgbClr val="097077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C99478EA-E72F-4D39-9EBF-0E78F3184CC1}"/>
              </a:ext>
            </a:extLst>
          </p:cNvPr>
          <p:cNvSpPr txBox="1"/>
          <p:nvPr/>
        </p:nvSpPr>
        <p:spPr>
          <a:xfrm>
            <a:off x="6321553" y="1868303"/>
            <a:ext cx="5485529" cy="1939690"/>
          </a:xfrm>
          <a:prstGeom prst="rect">
            <a:avLst/>
          </a:prstGeom>
        </p:spPr>
        <p:txBody>
          <a:bodyPr vert="horz" wrap="square" lIns="0" tIns="92131" rIns="0" bIns="0" rtlCol="0">
            <a:spAutoFit/>
          </a:bodyPr>
          <a:lstStyle/>
          <a:p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Publicamos mais de 350 periódicos, 3.000 livros, 2.000 estudos de caso e 20.000 briefings escritos por especialistas.</a:t>
            </a:r>
            <a:endParaRPr lang="en-GB" sz="2400" spc="-9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EFC1BB-9478-41C6-A4BC-C096A9AED359}"/>
              </a:ext>
            </a:extLst>
          </p:cNvPr>
          <p:cNvSpPr/>
          <p:nvPr/>
        </p:nvSpPr>
        <p:spPr>
          <a:xfrm>
            <a:off x="540949" y="5584596"/>
            <a:ext cx="6579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lang="es-ES" sz="3200" dirty="0">
                <a:solidFill>
                  <a:srgbClr val="007178"/>
                </a:solidFill>
                <a:latin typeface="Georgia"/>
                <a:cs typeface="Georgia"/>
              </a:rPr>
              <a:t>www.emeraldgrouppublishing.com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9517ED0-4169-4E7A-8215-A380E31215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40"/>
          <a:stretch/>
        </p:blipFill>
        <p:spPr>
          <a:xfrm>
            <a:off x="624699" y="1868303"/>
            <a:ext cx="2531981" cy="1397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icture containing water&#10;&#10;Description automatically generated">
            <a:extLst>
              <a:ext uri="{FF2B5EF4-FFF2-40B4-BE49-F238E27FC236}">
                <a16:creationId xmlns:a16="http://schemas.microsoft.com/office/drawing/2014/main" id="{7CB690C8-6C1E-4C33-9AEF-9E99DDC6BF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40"/>
          <a:stretch/>
        </p:blipFill>
        <p:spPr>
          <a:xfrm>
            <a:off x="3302570" y="3429000"/>
            <a:ext cx="2504076" cy="1397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A close up of a sign&#10;&#10;Description automatically generated">
            <a:extLst>
              <a:ext uri="{FF2B5EF4-FFF2-40B4-BE49-F238E27FC236}">
                <a16:creationId xmlns:a16="http://schemas.microsoft.com/office/drawing/2014/main" id="{BB16373E-BD17-4966-8424-76B111EFE9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40"/>
          <a:stretch/>
        </p:blipFill>
        <p:spPr>
          <a:xfrm>
            <a:off x="627705" y="3429000"/>
            <a:ext cx="2525971" cy="1397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picture containing tree&#10;&#10;Description automatically generated">
            <a:extLst>
              <a:ext uri="{FF2B5EF4-FFF2-40B4-BE49-F238E27FC236}">
                <a16:creationId xmlns:a16="http://schemas.microsoft.com/office/drawing/2014/main" id="{446D00BD-8E16-4999-A1A7-19C1E01B02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40"/>
          <a:stretch/>
        </p:blipFill>
        <p:spPr>
          <a:xfrm>
            <a:off x="3302570" y="1868303"/>
            <a:ext cx="2504076" cy="1397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15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324B7-620A-4A8E-BAC1-1EDC616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F2ECCCB-0E67-4DF7-B718-0BF77C9A753F}"/>
              </a:ext>
            </a:extLst>
          </p:cNvPr>
          <p:cNvSpPr/>
          <p:nvPr/>
        </p:nvSpPr>
        <p:spPr>
          <a:xfrm>
            <a:off x="240" y="0"/>
            <a:ext cx="12191521" cy="6855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F5FC719-58BE-4202-937D-5E04E71A6ABD}"/>
              </a:ext>
            </a:extLst>
          </p:cNvPr>
          <p:cNvSpPr/>
          <p:nvPr/>
        </p:nvSpPr>
        <p:spPr>
          <a:xfrm>
            <a:off x="2031083" y="1029031"/>
            <a:ext cx="3474490" cy="4012304"/>
          </a:xfrm>
          <a:custGeom>
            <a:avLst/>
            <a:gdLst/>
            <a:ahLst/>
            <a:cxnLst/>
            <a:rect l="l" t="t" r="r" b="b"/>
            <a:pathLst>
              <a:path w="3831590" h="4424680">
                <a:moveTo>
                  <a:pt x="1915795" y="0"/>
                </a:moveTo>
                <a:lnTo>
                  <a:pt x="0" y="1106081"/>
                </a:lnTo>
                <a:lnTo>
                  <a:pt x="0" y="3318256"/>
                </a:lnTo>
                <a:lnTo>
                  <a:pt x="1915795" y="4424337"/>
                </a:lnTo>
                <a:lnTo>
                  <a:pt x="3831590" y="3318256"/>
                </a:lnTo>
                <a:lnTo>
                  <a:pt x="3831590" y="1106081"/>
                </a:lnTo>
                <a:lnTo>
                  <a:pt x="1915795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72FA54B7-9CB0-42C7-A311-3601B3321FA6}"/>
              </a:ext>
            </a:extLst>
          </p:cNvPr>
          <p:cNvSpPr txBox="1">
            <a:spLocks/>
          </p:cNvSpPr>
          <p:nvPr/>
        </p:nvSpPr>
        <p:spPr>
          <a:xfrm>
            <a:off x="2317554" y="2298330"/>
            <a:ext cx="2901550" cy="172946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>
            <a:lvl1pPr>
              <a:defRPr sz="1850" b="0" i="0">
                <a:solidFill>
                  <a:schemeClr val="bg1"/>
                </a:solidFill>
                <a:latin typeface="Museo Sans 300"/>
                <a:ea typeface="+mj-ea"/>
                <a:cs typeface="Museo Sans 300"/>
              </a:defRPr>
            </a:lvl1pPr>
          </a:lstStyle>
          <a:p>
            <a:pPr marL="11517" algn="ctr">
              <a:lnSpc>
                <a:spcPts val="6693"/>
              </a:lnSpc>
              <a:spcBef>
                <a:spcPts val="86"/>
              </a:spcBef>
            </a:pPr>
            <a:r>
              <a:rPr lang="en-GB" sz="5985" kern="0" spc="-9" dirty="0">
                <a:latin typeface="Georgia"/>
                <a:cs typeface="Georgia"/>
              </a:rPr>
              <a:t>Emerald eBooks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38A05D-82C0-4FBA-A20D-ED542A97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403" y="5824947"/>
            <a:ext cx="1883875" cy="699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44E362-0D10-4C01-A77F-C6764FDDFBFA}"/>
              </a:ext>
            </a:extLst>
          </p:cNvPr>
          <p:cNvSpPr txBox="1"/>
          <p:nvPr/>
        </p:nvSpPr>
        <p:spPr>
          <a:xfrm>
            <a:off x="183682" y="5824947"/>
            <a:ext cx="930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outerShdw blurRad="571500" dist="38100" dir="2700000" algn="tl" rotWithShape="0">
                    <a:schemeClr val="bg2">
                      <a:lumMod val="75000"/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Disponível gratuitamente at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71500" dist="38100" dir="2700000" algn="tl" rotWithShape="0">
                    <a:schemeClr val="bg2">
                      <a:lumMod val="75000"/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pt-BR" sz="3200" b="1" dirty="0">
                <a:solidFill>
                  <a:schemeClr val="bg1"/>
                </a:solidFill>
                <a:effectLst>
                  <a:outerShdw blurRad="571500" dist="38100" dir="2700000" algn="tl" rotWithShape="0">
                    <a:schemeClr val="bg2">
                      <a:lumMod val="75000"/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01 de outubro</a:t>
            </a:r>
            <a:endParaRPr lang="en-GB" sz="3200" b="1" dirty="0">
              <a:solidFill>
                <a:schemeClr val="bg1"/>
              </a:solidFill>
              <a:effectLst>
                <a:outerShdw blurRad="571500" dist="38100" dir="2700000" algn="tl" rotWithShape="0">
                  <a:schemeClr val="bg2">
                    <a:lumMod val="75000"/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4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7ACAD1-DAA7-4348-9F5B-05DFCA03994C}"/>
              </a:ext>
            </a:extLst>
          </p:cNvPr>
          <p:cNvSpPr/>
          <p:nvPr/>
        </p:nvSpPr>
        <p:spPr>
          <a:xfrm>
            <a:off x="-9064" y="0"/>
            <a:ext cx="12228259" cy="68783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2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50D0E1-2FDC-D548-8251-F891692A5740}"/>
              </a:ext>
            </a:extLst>
          </p:cNvPr>
          <p:cNvSpPr txBox="1">
            <a:spLocks/>
          </p:cNvSpPr>
          <p:nvPr/>
        </p:nvSpPr>
        <p:spPr>
          <a:xfrm>
            <a:off x="541168" y="344370"/>
            <a:ext cx="11265690" cy="826157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endParaRPr lang="en-GB" sz="4800" dirty="0">
              <a:solidFill>
                <a:srgbClr val="097077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AA9917D-6343-43BC-80D8-A161D137C4FF}"/>
              </a:ext>
            </a:extLst>
          </p:cNvPr>
          <p:cNvSpPr/>
          <p:nvPr/>
        </p:nvSpPr>
        <p:spPr>
          <a:xfrm flipV="1">
            <a:off x="639119" y="1216111"/>
            <a:ext cx="11167740" cy="72531"/>
          </a:xfrm>
          <a:custGeom>
            <a:avLst/>
            <a:gdLst/>
            <a:ahLst/>
            <a:cxnLst/>
            <a:rect l="l" t="t" r="r" b="b"/>
            <a:pathLst>
              <a:path w="8964295">
                <a:moveTo>
                  <a:pt x="0" y="0"/>
                </a:moveTo>
                <a:lnTo>
                  <a:pt x="8964002" y="0"/>
                </a:lnTo>
              </a:path>
            </a:pathLst>
          </a:custGeom>
          <a:ln w="3175">
            <a:solidFill>
              <a:srgbClr val="005355"/>
            </a:solidFill>
          </a:ln>
        </p:spPr>
        <p:txBody>
          <a:bodyPr wrap="square" lIns="0" tIns="0" rIns="0" bIns="0" rtlCol="0"/>
          <a:lstStyle/>
          <a:p>
            <a:endParaRPr sz="205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C5F0AD-D9E3-4EAC-B6EE-22F31486E176}"/>
              </a:ext>
            </a:extLst>
          </p:cNvPr>
          <p:cNvSpPr/>
          <p:nvPr/>
        </p:nvSpPr>
        <p:spPr>
          <a:xfrm>
            <a:off x="5985388" y="3455524"/>
            <a:ext cx="285656" cy="343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32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GB" sz="1632" dirty="0"/>
              <a:t> 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5F5CA1-DCE4-4EE6-96A5-4356658C4120}"/>
              </a:ext>
            </a:extLst>
          </p:cNvPr>
          <p:cNvSpPr txBox="1">
            <a:spLocks/>
          </p:cNvSpPr>
          <p:nvPr/>
        </p:nvSpPr>
        <p:spPr>
          <a:xfrm>
            <a:off x="541167" y="320574"/>
            <a:ext cx="11349179" cy="826157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en-GB" sz="4300" dirty="0" err="1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Atualidade</a:t>
            </a:r>
            <a:r>
              <a:rPr lang="en-GB" sz="4300" dirty="0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4300" dirty="0" err="1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variedade</a:t>
            </a:r>
            <a:r>
              <a:rPr lang="en-GB" sz="4300" dirty="0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4300" dirty="0" err="1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temática</a:t>
            </a:r>
            <a:r>
              <a:rPr lang="en-GB" sz="4300" dirty="0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 </a:t>
            </a:r>
            <a:r>
              <a:rPr lang="en-GB" sz="4300" dirty="0" err="1">
                <a:solidFill>
                  <a:srgbClr val="00737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prêmios</a:t>
            </a:r>
            <a:endParaRPr lang="en-GB" sz="4300" dirty="0">
              <a:solidFill>
                <a:srgbClr val="007377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3FF9C9-61F5-495D-AF9B-1F2450D022E0}"/>
              </a:ext>
            </a:extLst>
          </p:cNvPr>
          <p:cNvSpPr/>
          <p:nvPr/>
        </p:nvSpPr>
        <p:spPr>
          <a:xfrm>
            <a:off x="624657" y="1539825"/>
            <a:ext cx="11265690" cy="76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2.600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títulos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que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cobrem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tópicos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grande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relevância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para o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mundo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real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desde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1991.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Serão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publicados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300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novos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176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ebooks</a:t>
            </a:r>
            <a:r>
              <a:rPr lang="en-GB" sz="2176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em 2021.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991EE2-863F-40D2-B377-293D453ABE7C}"/>
              </a:ext>
            </a:extLst>
          </p:cNvPr>
          <p:cNvSpPr/>
          <p:nvPr/>
        </p:nvSpPr>
        <p:spPr>
          <a:xfrm>
            <a:off x="4432499" y="4590355"/>
            <a:ext cx="2962377" cy="210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3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Vencedora</a:t>
            </a:r>
            <a:r>
              <a:rPr lang="en-GB" sz="1632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do </a:t>
            </a:r>
            <a:r>
              <a:rPr lang="en-GB" sz="163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Prêmio</a:t>
            </a:r>
            <a:r>
              <a:rPr lang="en-GB" sz="1632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32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The British Book Awards </a:t>
            </a:r>
            <a:r>
              <a:rPr lang="en-GB" sz="163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na</a:t>
            </a:r>
            <a:r>
              <a:rPr lang="en-GB" sz="1632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 </a:t>
            </a:r>
            <a:r>
              <a:rPr lang="en-GB" sz="163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categoria</a:t>
            </a:r>
            <a:r>
              <a:rPr lang="en-GB" sz="1632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 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Editora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Acadêmica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,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Educacional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 e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Profissional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 do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Ano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 2019 </a:t>
            </a:r>
            <a:r>
              <a:rPr lang="en-GB" sz="1632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useoSans-300"/>
              </a:rPr>
              <a:t>no Independent Publishing Awards.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3E3778F-EF07-4F7E-9249-E9E9B78DB6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83" y="2827567"/>
            <a:ext cx="1479388" cy="15908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object 32">
            <a:extLst>
              <a:ext uri="{FF2B5EF4-FFF2-40B4-BE49-F238E27FC236}">
                <a16:creationId xmlns:a16="http://schemas.microsoft.com/office/drawing/2014/main" id="{70DECAED-2357-420A-8709-D9A4F22AFFE9}"/>
              </a:ext>
            </a:extLst>
          </p:cNvPr>
          <p:cNvSpPr/>
          <p:nvPr/>
        </p:nvSpPr>
        <p:spPr>
          <a:xfrm>
            <a:off x="1178287" y="2827568"/>
            <a:ext cx="1631978" cy="1340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9" name="object 33">
            <a:extLst>
              <a:ext uri="{FF2B5EF4-FFF2-40B4-BE49-F238E27FC236}">
                <a16:creationId xmlns:a16="http://schemas.microsoft.com/office/drawing/2014/main" id="{9B9D737A-F8B7-4E4E-B85F-21F8186F3DBC}"/>
              </a:ext>
            </a:extLst>
          </p:cNvPr>
          <p:cNvSpPr txBox="1"/>
          <p:nvPr/>
        </p:nvSpPr>
        <p:spPr>
          <a:xfrm>
            <a:off x="659748" y="4590355"/>
            <a:ext cx="2615707" cy="1783521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5" marR="4607" algn="ctr">
              <a:lnSpc>
                <a:spcPct val="101600"/>
              </a:lnSpc>
              <a:spcBef>
                <a:spcPts val="86"/>
              </a:spcBef>
            </a:pPr>
            <a:r>
              <a:rPr lang="pt-BR" sz="1632" spc="14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Vencedora do prêmio </a:t>
            </a:r>
            <a:r>
              <a:rPr sz="1632" spc="14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IPG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Editora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Acadêmica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Educacional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Profissional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do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Ano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2018 </a:t>
            </a:r>
            <a:r>
              <a:rPr lang="en-GB" sz="1632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 Independent Publishing Awards</a:t>
            </a:r>
            <a:endParaRPr sz="1632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A70B36-4FD1-443B-A1B8-2DD320F8D7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78" t="36792" r="66094" b="22463"/>
          <a:stretch/>
        </p:blipFill>
        <p:spPr>
          <a:xfrm>
            <a:off x="9418894" y="2827567"/>
            <a:ext cx="1270324" cy="154632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7708672-6664-45F5-BAD5-6962F07A96B1}"/>
              </a:ext>
            </a:extLst>
          </p:cNvPr>
          <p:cNvSpPr/>
          <p:nvPr/>
        </p:nvSpPr>
        <p:spPr>
          <a:xfrm>
            <a:off x="8310289" y="4556254"/>
            <a:ext cx="3315878" cy="770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GB" sz="163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Finalista</a:t>
            </a:r>
            <a:r>
              <a:rPr lang="en-GB" sz="1632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do 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Digital Book Work Awards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categoria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163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Editora</a:t>
            </a:r>
            <a:r>
              <a:rPr lang="en-GB" sz="16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Acadêmica 2018.</a:t>
            </a:r>
            <a:endParaRPr lang="en-GB" sz="1632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E367E6CE-5064-4AFA-B9C7-027733542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123446" y="5775122"/>
            <a:ext cx="749299" cy="32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12550-CACB-41D5-A227-5D706AF259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87" y="5633746"/>
            <a:ext cx="718303" cy="6530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 descr="https://proseawards.com/wp-content/uploads/2016/08/MedallionFinalBlue.png">
            <a:extLst>
              <a:ext uri="{FF2B5EF4-FFF2-40B4-BE49-F238E27FC236}">
                <a16:creationId xmlns:a16="http://schemas.microsoft.com/office/drawing/2014/main" id="{118BD8CC-5F49-4F55-A8AA-4E18DF326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0" y="5691755"/>
            <a:ext cx="528602" cy="5369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A6835E2-8288-447F-8C71-FB6705BE1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7229" y="5702410"/>
            <a:ext cx="749383" cy="56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6364BA7C43424FA478BB0D73F0B940" ma:contentTypeVersion="11" ma:contentTypeDescription="Create a new document." ma:contentTypeScope="" ma:versionID="964f31eff962b8e16a14d6591007d5bf">
  <xsd:schema xmlns:xsd="http://www.w3.org/2001/XMLSchema" xmlns:xs="http://www.w3.org/2001/XMLSchema" xmlns:p="http://schemas.microsoft.com/office/2006/metadata/properties" xmlns:ns3="5786199a-1ecf-4ed5-8acf-c3e8edfe5962" xmlns:ns4="63e59ba9-2cf4-4c9f-bf4e-bb62c2c0f11c" targetNamespace="http://schemas.microsoft.com/office/2006/metadata/properties" ma:root="true" ma:fieldsID="908f4700385d501da71ea01122408e22" ns3:_="" ns4:_="">
    <xsd:import namespace="5786199a-1ecf-4ed5-8acf-c3e8edfe5962"/>
    <xsd:import namespace="63e59ba9-2cf4-4c9f-bf4e-bb62c2c0f1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86199a-1ecf-4ed5-8acf-c3e8edfe59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e59ba9-2cf4-4c9f-bf4e-bb62c2c0f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BAF2AC-4DAF-48AF-831B-C90A88B67C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86199a-1ecf-4ed5-8acf-c3e8edfe5962"/>
    <ds:schemaRef ds:uri="63e59ba9-2cf4-4c9f-bf4e-bb62c2c0f1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528579-0BE0-49C4-A5B5-192F4364C0C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F52F68F-E04C-455B-8E32-28A6692D54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11661</TotalTime>
  <Words>1564</Words>
  <Application>Microsoft Office PowerPoint</Application>
  <PresentationFormat>Widescreen</PresentationFormat>
  <Paragraphs>280</Paragraphs>
  <Slides>41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Calibri Light</vt:lpstr>
      <vt:lpstr>Georgia</vt:lpstr>
      <vt:lpstr>Museo Sans 300</vt:lpstr>
      <vt:lpstr>Museo Sans 700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Títulos em destaque</vt:lpstr>
      <vt:lpstr>PowerPoint Presentation</vt:lpstr>
      <vt:lpstr>Tópicos abordados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 Lambert</dc:creator>
  <cp:lastModifiedBy>Tutilla Aragao</cp:lastModifiedBy>
  <cp:revision>132</cp:revision>
  <dcterms:created xsi:type="dcterms:W3CDTF">2018-09-29T13:00:25Z</dcterms:created>
  <dcterms:modified xsi:type="dcterms:W3CDTF">2020-09-21T18:25:36Z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0x010100856364BA7C43424FA478BB0D73F0B940</vt:lpwstr>
  </property>
</Properties>
</file>